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7"/>
  </p:notesMasterIdLst>
  <p:sldIdLst>
    <p:sldId id="314" r:id="rId5"/>
    <p:sldId id="319" r:id="rId6"/>
    <p:sldId id="410" r:id="rId7"/>
    <p:sldId id="317" r:id="rId8"/>
    <p:sldId id="428" r:id="rId9"/>
    <p:sldId id="316" r:id="rId10"/>
    <p:sldId id="437" r:id="rId11"/>
    <p:sldId id="420" r:id="rId12"/>
    <p:sldId id="320" r:id="rId13"/>
    <p:sldId id="365" r:id="rId14"/>
    <p:sldId id="348" r:id="rId15"/>
    <p:sldId id="373" r:id="rId16"/>
    <p:sldId id="456" r:id="rId17"/>
    <p:sldId id="418" r:id="rId18"/>
    <p:sldId id="457" r:id="rId19"/>
    <p:sldId id="322" r:id="rId20"/>
    <p:sldId id="416" r:id="rId21"/>
    <p:sldId id="417" r:id="rId22"/>
    <p:sldId id="421" r:id="rId23"/>
    <p:sldId id="422" r:id="rId24"/>
    <p:sldId id="323" r:id="rId25"/>
    <p:sldId id="423" r:id="rId26"/>
    <p:sldId id="345" r:id="rId27"/>
    <p:sldId id="341" r:id="rId28"/>
    <p:sldId id="409" r:id="rId29"/>
    <p:sldId id="399" r:id="rId30"/>
    <p:sldId id="400" r:id="rId31"/>
    <p:sldId id="401" r:id="rId32"/>
    <p:sldId id="458" r:id="rId33"/>
    <p:sldId id="460" r:id="rId34"/>
    <p:sldId id="461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7" r:id="rId53"/>
    <p:sldId id="488" r:id="rId54"/>
    <p:sldId id="481" r:id="rId55"/>
    <p:sldId id="482" r:id="rId56"/>
    <p:sldId id="483" r:id="rId57"/>
    <p:sldId id="484" r:id="rId58"/>
    <p:sldId id="485" r:id="rId59"/>
    <p:sldId id="486" r:id="rId60"/>
    <p:sldId id="378" r:id="rId61"/>
    <p:sldId id="424" r:id="rId62"/>
    <p:sldId id="338" r:id="rId63"/>
    <p:sldId id="340" r:id="rId64"/>
    <p:sldId id="425" r:id="rId65"/>
    <p:sldId id="339" r:id="rId66"/>
    <p:sldId id="426" r:id="rId67"/>
    <p:sldId id="427" r:id="rId68"/>
    <p:sldId id="402" r:id="rId69"/>
    <p:sldId id="337" r:id="rId70"/>
    <p:sldId id="344" r:id="rId71"/>
    <p:sldId id="342" r:id="rId72"/>
    <p:sldId id="353" r:id="rId73"/>
    <p:sldId id="347" r:id="rId74"/>
    <p:sldId id="354" r:id="rId75"/>
    <p:sldId id="355" r:id="rId76"/>
    <p:sldId id="393" r:id="rId77"/>
    <p:sldId id="394" r:id="rId78"/>
    <p:sldId id="395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319"/>
            <p14:sldId id="410"/>
          </p14:sldIdLst>
        </p14:section>
        <p14:section name="Solution" id="{3814ADEA-866D-4944-BA8A-AF26FCB04961}">
          <p14:sldIdLst>
            <p14:sldId id="317"/>
            <p14:sldId id="428"/>
            <p14:sldId id="316"/>
            <p14:sldId id="437"/>
            <p14:sldId id="420"/>
            <p14:sldId id="320"/>
            <p14:sldId id="365"/>
            <p14:sldId id="348"/>
            <p14:sldId id="373"/>
            <p14:sldId id="456"/>
            <p14:sldId id="418"/>
            <p14:sldId id="457"/>
            <p14:sldId id="322"/>
            <p14:sldId id="416"/>
          </p14:sldIdLst>
        </p14:section>
        <p14:section name="Data" id="{5C431F36-3D7F-4BFB-A2C6-90614511EFFF}">
          <p14:sldIdLst>
            <p14:sldId id="417"/>
            <p14:sldId id="421"/>
            <p14:sldId id="422"/>
            <p14:sldId id="323"/>
            <p14:sldId id="423"/>
            <p14:sldId id="345"/>
            <p14:sldId id="341"/>
            <p14:sldId id="409"/>
            <p14:sldId id="399"/>
            <p14:sldId id="400"/>
            <p14:sldId id="401"/>
          </p14:sldIdLst>
        </p14:section>
        <p14:section name="Verification" id="{4373B73A-00B1-47AF-B80F-FDCA870E2926}">
          <p14:sldIdLst>
            <p14:sldId id="458"/>
            <p14:sldId id="460"/>
            <p14:sldId id="46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7"/>
            <p14:sldId id="488"/>
            <p14:sldId id="481"/>
            <p14:sldId id="482"/>
            <p14:sldId id="483"/>
            <p14:sldId id="484"/>
            <p14:sldId id="485"/>
            <p14:sldId id="486"/>
            <p14:sldId id="378"/>
            <p14:sldId id="424"/>
            <p14:sldId id="338"/>
            <p14:sldId id="340"/>
            <p14:sldId id="425"/>
            <p14:sldId id="339"/>
            <p14:sldId id="426"/>
            <p14:sldId id="427"/>
          </p14:sldIdLst>
        </p14:section>
        <p14:section name="Plan" id="{10BBFB79-71CB-43CD-AE13-F2B7FC434C24}">
          <p14:sldIdLst>
            <p14:sldId id="402"/>
            <p14:sldId id="337"/>
          </p14:sldIdLst>
        </p14:section>
        <p14:section name="Extra" id="{859EB30E-8B78-4614-BECE-40EA25D87353}">
          <p14:sldIdLst>
            <p14:sldId id="344"/>
            <p14:sldId id="342"/>
            <p14:sldId id="353"/>
            <p14:sldId id="347"/>
            <p14:sldId id="354"/>
            <p14:sldId id="355"/>
            <p14:sldId id="393"/>
            <p14:sldId id="394"/>
            <p14:sldId id="39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6E6"/>
    <a:srgbClr val="1ABC9C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\VbaProject\20180126_SmartCut\Models\LowSeimic%204Floor%2012M\01_1%20&#19968;&#33324;&#22320;&#21312;&#22320;&#38663;&#21147;&#35336;&#31639;%20v20170712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ran\Downloads\2018-0816%20SmartSplice%20&#30340;&#35079;&#26412;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86448404475759E-2"/>
          <c:y val="5.1400554097404488E-2"/>
          <c:w val="0.86944652971010206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耐震_Spectrum!$B$65</c:f>
              <c:strCache>
                <c:ptCount val="1"/>
                <c:pt idx="0">
                  <c:v>SaD</c:v>
                </c:pt>
              </c:strCache>
            </c:strRef>
          </c:tx>
          <c:marker>
            <c:symbol val="none"/>
          </c:marker>
          <c:xVal>
            <c:numRef>
              <c:f>耐震_Spectrum!$A$66:$A$112</c:f>
              <c:numCache>
                <c:formatCode>0.000_ </c:formatCode>
                <c:ptCount val="47"/>
                <c:pt idx="0">
                  <c:v>0</c:v>
                </c:pt>
                <c:pt idx="1">
                  <c:v>0.16875000000000001</c:v>
                </c:pt>
                <c:pt idx="2">
                  <c:v>0.84375</c:v>
                </c:pt>
                <c:pt idx="3">
                  <c:v>0.94374999999999998</c:v>
                </c:pt>
                <c:pt idx="4">
                  <c:v>1.04375</c:v>
                </c:pt>
                <c:pt idx="5">
                  <c:v>1.14375</c:v>
                </c:pt>
                <c:pt idx="6">
                  <c:v>1.2437500000000001</c:v>
                </c:pt>
                <c:pt idx="7">
                  <c:v>1.3437500000000002</c:v>
                </c:pt>
                <c:pt idx="8">
                  <c:v>1.4437500000000003</c:v>
                </c:pt>
                <c:pt idx="9">
                  <c:v>1.5437500000000004</c:v>
                </c:pt>
                <c:pt idx="10">
                  <c:v>1.6437500000000005</c:v>
                </c:pt>
                <c:pt idx="11">
                  <c:v>1.7437500000000006</c:v>
                </c:pt>
                <c:pt idx="12">
                  <c:v>1.8437500000000007</c:v>
                </c:pt>
                <c:pt idx="13">
                  <c:v>1.9437500000000008</c:v>
                </c:pt>
                <c:pt idx="14">
                  <c:v>2.0437500000000006</c:v>
                </c:pt>
                <c:pt idx="15">
                  <c:v>2.1437500000000007</c:v>
                </c:pt>
                <c:pt idx="16">
                  <c:v>2.2437500000000008</c:v>
                </c:pt>
                <c:pt idx="17">
                  <c:v>2.3437500000000009</c:v>
                </c:pt>
                <c:pt idx="18">
                  <c:v>2.443750000000001</c:v>
                </c:pt>
                <c:pt idx="19">
                  <c:v>2.5437500000000011</c:v>
                </c:pt>
                <c:pt idx="20">
                  <c:v>2.6437500000000012</c:v>
                </c:pt>
                <c:pt idx="21">
                  <c:v>2.7437500000000012</c:v>
                </c:pt>
                <c:pt idx="22">
                  <c:v>2.8437500000000013</c:v>
                </c:pt>
                <c:pt idx="23">
                  <c:v>2.9437500000000014</c:v>
                </c:pt>
                <c:pt idx="24">
                  <c:v>3.0437500000000015</c:v>
                </c:pt>
                <c:pt idx="25">
                  <c:v>3.1437500000000016</c:v>
                </c:pt>
                <c:pt idx="26">
                  <c:v>3.2437500000000017</c:v>
                </c:pt>
                <c:pt idx="27">
                  <c:v>3.3437500000000018</c:v>
                </c:pt>
                <c:pt idx="28">
                  <c:v>3.4437500000000019</c:v>
                </c:pt>
                <c:pt idx="29">
                  <c:v>3.543750000000002</c:v>
                </c:pt>
                <c:pt idx="30">
                  <c:v>3.643750000000002</c:v>
                </c:pt>
                <c:pt idx="31">
                  <c:v>3.7437500000000021</c:v>
                </c:pt>
                <c:pt idx="32">
                  <c:v>3.8437500000000022</c:v>
                </c:pt>
                <c:pt idx="33">
                  <c:v>3.9437500000000023</c:v>
                </c:pt>
                <c:pt idx="34">
                  <c:v>4.043750000000002</c:v>
                </c:pt>
                <c:pt idx="35">
                  <c:v>4.1437500000000016</c:v>
                </c:pt>
                <c:pt idx="36">
                  <c:v>4.2437500000000012</c:v>
                </c:pt>
                <c:pt idx="37">
                  <c:v>4.3437500000000009</c:v>
                </c:pt>
                <c:pt idx="38">
                  <c:v>4.4437500000000005</c:v>
                </c:pt>
                <c:pt idx="39">
                  <c:v>4.5437500000000002</c:v>
                </c:pt>
                <c:pt idx="40">
                  <c:v>4.6437499999999998</c:v>
                </c:pt>
                <c:pt idx="41">
                  <c:v>4.7437499999999995</c:v>
                </c:pt>
                <c:pt idx="42">
                  <c:v>4.8437499999999991</c:v>
                </c:pt>
                <c:pt idx="43">
                  <c:v>4.9437499999999988</c:v>
                </c:pt>
                <c:pt idx="44">
                  <c:v>5.0437499999999984</c:v>
                </c:pt>
                <c:pt idx="45">
                  <c:v>5.143749999999998</c:v>
                </c:pt>
                <c:pt idx="46">
                  <c:v>5.2437499999999977</c:v>
                </c:pt>
              </c:numCache>
            </c:numRef>
          </c:xVal>
          <c:yVal>
            <c:numRef>
              <c:f>耐震_Spectrum!$B$66:$B$112</c:f>
              <c:numCache>
                <c:formatCode>0.000_ </c:formatCode>
                <c:ptCount val="47"/>
                <c:pt idx="0">
                  <c:v>0.32000000000000006</c:v>
                </c:pt>
                <c:pt idx="1">
                  <c:v>0.8</c:v>
                </c:pt>
                <c:pt idx="2">
                  <c:v>0.8</c:v>
                </c:pt>
                <c:pt idx="3">
                  <c:v>0.7152317880794703</c:v>
                </c:pt>
                <c:pt idx="4">
                  <c:v>0.64670658682634741</c:v>
                </c:pt>
                <c:pt idx="5">
                  <c:v>0.5901639344262295</c:v>
                </c:pt>
                <c:pt idx="6">
                  <c:v>0.542713567839196</c:v>
                </c:pt>
                <c:pt idx="7">
                  <c:v>0.50232558139534877</c:v>
                </c:pt>
                <c:pt idx="8">
                  <c:v>0.46753246753246747</c:v>
                </c:pt>
                <c:pt idx="9">
                  <c:v>0.43724696356275294</c:v>
                </c:pt>
                <c:pt idx="10">
                  <c:v>0.41064638783269952</c:v>
                </c:pt>
                <c:pt idx="11">
                  <c:v>0.38709677419354827</c:v>
                </c:pt>
                <c:pt idx="12">
                  <c:v>0.36610169491525413</c:v>
                </c:pt>
                <c:pt idx="13">
                  <c:v>0.34726688102893877</c:v>
                </c:pt>
                <c:pt idx="14">
                  <c:v>0.33027522935779807</c:v>
                </c:pt>
                <c:pt idx="15">
                  <c:v>0.32000000000000006</c:v>
                </c:pt>
                <c:pt idx="16">
                  <c:v>0.32000000000000006</c:v>
                </c:pt>
                <c:pt idx="17">
                  <c:v>0.32000000000000006</c:v>
                </c:pt>
                <c:pt idx="18">
                  <c:v>0.32000000000000006</c:v>
                </c:pt>
                <c:pt idx="19">
                  <c:v>0.32000000000000006</c:v>
                </c:pt>
                <c:pt idx="20">
                  <c:v>0.32000000000000006</c:v>
                </c:pt>
                <c:pt idx="21">
                  <c:v>0.32000000000000006</c:v>
                </c:pt>
                <c:pt idx="22">
                  <c:v>0.32000000000000006</c:v>
                </c:pt>
                <c:pt idx="23">
                  <c:v>0.32000000000000006</c:v>
                </c:pt>
                <c:pt idx="24">
                  <c:v>0.32000000000000006</c:v>
                </c:pt>
                <c:pt idx="25">
                  <c:v>0.32000000000000006</c:v>
                </c:pt>
                <c:pt idx="26">
                  <c:v>0.32000000000000006</c:v>
                </c:pt>
                <c:pt idx="27">
                  <c:v>0.32000000000000006</c:v>
                </c:pt>
                <c:pt idx="28">
                  <c:v>0.32000000000000006</c:v>
                </c:pt>
                <c:pt idx="29">
                  <c:v>0.32000000000000006</c:v>
                </c:pt>
                <c:pt idx="30">
                  <c:v>0.32000000000000006</c:v>
                </c:pt>
                <c:pt idx="31">
                  <c:v>0.32000000000000006</c:v>
                </c:pt>
                <c:pt idx="32">
                  <c:v>0.32000000000000006</c:v>
                </c:pt>
                <c:pt idx="33">
                  <c:v>0.32000000000000006</c:v>
                </c:pt>
                <c:pt idx="34">
                  <c:v>0.32000000000000006</c:v>
                </c:pt>
                <c:pt idx="35">
                  <c:v>0.32000000000000006</c:v>
                </c:pt>
                <c:pt idx="36">
                  <c:v>0.32000000000000006</c:v>
                </c:pt>
                <c:pt idx="37">
                  <c:v>0.32000000000000006</c:v>
                </c:pt>
                <c:pt idx="38">
                  <c:v>0.32000000000000006</c:v>
                </c:pt>
                <c:pt idx="39">
                  <c:v>0.32000000000000006</c:v>
                </c:pt>
                <c:pt idx="40">
                  <c:v>0.32000000000000006</c:v>
                </c:pt>
                <c:pt idx="41">
                  <c:v>0.32000000000000006</c:v>
                </c:pt>
                <c:pt idx="42">
                  <c:v>0.32000000000000006</c:v>
                </c:pt>
                <c:pt idx="43">
                  <c:v>0.32000000000000006</c:v>
                </c:pt>
                <c:pt idx="44">
                  <c:v>0.32000000000000006</c:v>
                </c:pt>
                <c:pt idx="45">
                  <c:v>0.32000000000000006</c:v>
                </c:pt>
                <c:pt idx="46">
                  <c:v>0.32000000000000006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1-4BA5-9758-C5C2D2AB998D}"/>
            </c:ext>
          </c:extLst>
        </c:ser>
        <c:ser>
          <c:idx val="1"/>
          <c:order val="1"/>
          <c:tx>
            <c:strRef>
              <c:f>耐震_Spectrum!$M$44</c:f>
              <c:strCache>
                <c:ptCount val="1"/>
                <c:pt idx="0">
                  <c:v>Tx</c:v>
                </c:pt>
              </c:strCache>
            </c:strRef>
          </c:tx>
          <c:spPr>
            <a:ln>
              <a:prstDash val="dashDot"/>
            </a:ln>
          </c:spPr>
          <c:marker>
            <c:symbol val="none"/>
          </c:marker>
          <c:xVal>
            <c:numRef>
              <c:f>耐震_Spectrum!$M$45:$M$46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耐震_Spectrum!$N$45:$N$46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1-4BA5-9758-C5C2D2AB998D}"/>
            </c:ext>
          </c:extLst>
        </c:ser>
        <c:ser>
          <c:idx val="2"/>
          <c:order val="2"/>
          <c:tx>
            <c:strRef>
              <c:f>耐震_Spectrum!$O$44</c:f>
              <c:strCache>
                <c:ptCount val="1"/>
                <c:pt idx="0">
                  <c:v>Ty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耐震_Spectrum!$O$45:$O$46</c:f>
              <c:numCache>
                <c:formatCode>General</c:formatCode>
                <c:ptCount val="2"/>
                <c:pt idx="0">
                  <c:v>0.95679999999999998</c:v>
                </c:pt>
                <c:pt idx="1">
                  <c:v>0.95679999999999998</c:v>
                </c:pt>
              </c:numCache>
            </c:numRef>
          </c:xVal>
          <c:yVal>
            <c:numRef>
              <c:f>耐震_Spectrum!$P$45:$P$46</c:f>
              <c:numCache>
                <c:formatCode>General</c:formatCode>
                <c:ptCount val="2"/>
                <c:pt idx="0">
                  <c:v>0</c:v>
                </c:pt>
                <c:pt idx="1">
                  <c:v>0.70547658862876261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1-4BA5-9758-C5C2D2AB998D}"/>
            </c:ext>
          </c:extLst>
        </c:ser>
        <c:ser>
          <c:idx val="3"/>
          <c:order val="3"/>
          <c:tx>
            <c:strRef>
              <c:f>耐震_Spectrum!$Q$44</c:f>
              <c:strCache>
                <c:ptCount val="1"/>
                <c:pt idx="0">
                  <c:v>1.4Tcode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xVal>
            <c:numRef>
              <c:f>耐震_Spectrum!$Q$45:$Q$46</c:f>
              <c:numCache>
                <c:formatCode>General</c:formatCode>
                <c:ptCount val="2"/>
                <c:pt idx="0">
                  <c:v>0.80230414115503668</c:v>
                </c:pt>
                <c:pt idx="1">
                  <c:v>0.80230414115503668</c:v>
                </c:pt>
              </c:numCache>
            </c:numRef>
          </c:xVal>
          <c:yVal>
            <c:numRef>
              <c:f>耐震_Spectrum!$R$45:$R$46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1-4BA5-9758-C5C2D2AB9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1862559"/>
        <c:axId val="1"/>
      </c:scatterChart>
      <c:valAx>
        <c:axId val="1591862559"/>
        <c:scaling>
          <c:orientation val="minMax"/>
          <c:max val="5"/>
          <c:min val="0"/>
        </c:scaling>
        <c:delete val="0"/>
        <c:axPos val="b"/>
        <c:majorGridlines/>
        <c:numFmt formatCode="0.00_ 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1"/>
        <c:crosses val="autoZero"/>
        <c:crossBetween val="midCat"/>
        <c:majorUnit val="0.5"/>
      </c:valAx>
      <c:valAx>
        <c:axId val="1"/>
        <c:scaling>
          <c:orientation val="minMax"/>
          <c:min val="0"/>
        </c:scaling>
        <c:delete val="0"/>
        <c:axPos val="l"/>
        <c:majorGridlines/>
        <c:numFmt formatCode="0.000_ 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zh-TW"/>
          </a:p>
        </c:txPr>
        <c:crossAx val="1591862559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108280254777066"/>
          <c:y val="0.10069444444444445"/>
          <c:w val="0.25477707006369421"/>
          <c:h val="0.33333333333333337"/>
        </c:manualLayout>
      </c:layout>
      <c:overlay val="0"/>
      <c:spPr>
        <a:noFill/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上層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4953088610402573"/>
          <c:w val="0.90286351706036749"/>
          <c:h val="0.75107537614136266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的複本.xlsm]工作表2'!$AC$11:$AW$11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2-4C84-84B0-0478734CE5C1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的複本.xlsm]工作表2'!$AC$15:$AW$15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2-4C84-84B0-0478734CE5C1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的複本.xlsm]工作表2'!$AC$31:$AW$31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2-4C84-84B0-0478734CE5C1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的複本.xlsm]工作表2'!$AC$39:$AW$39</c:f>
              <c:numCache>
                <c:formatCode>General</c:formatCode>
                <c:ptCount val="2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B2-4C84-84B0-0478734CE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下層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025371828521417E-2"/>
          <c:y val="0.30884924838940586"/>
          <c:w val="0.9155301837270341"/>
          <c:h val="0.58767568599379627"/>
        </c:manualLayout>
      </c:layout>
      <c:lineChart>
        <c:grouping val="standard"/>
        <c:varyColors val="0"/>
        <c:ser>
          <c:idx val="0"/>
          <c:order val="0"/>
          <c:tx>
            <c:strRef>
              <c:f>'[2018-0816 SmartSplice 的複本.xlsm]工作表2'!$C$11</c:f>
              <c:strCache>
                <c:ptCount val="1"/>
                <c:pt idx="0">
                  <c:v>初始斷筋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'[2018-0816 SmartSplice 的複本.xlsm]工作表2'!$AC$13:$AW$13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C-4A2F-B00A-5FC957BB0690}"/>
            </c:ext>
          </c:extLst>
        </c:ser>
        <c:ser>
          <c:idx val="1"/>
          <c:order val="1"/>
          <c:tx>
            <c:strRef>
              <c:f>'[2018-0816 SmartSplice 的複本.xlsm]工作表2'!$C$15</c:f>
              <c:strCache>
                <c:ptCount val="1"/>
                <c:pt idx="0">
                  <c:v>多點斷筋</c:v>
                </c:pt>
              </c:strCache>
            </c:strRef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的複本.xlsm]工作表2'!$AC$17:$AW$17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6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2C-4A2F-B00A-5FC957BB0690}"/>
            </c:ext>
          </c:extLst>
        </c:ser>
        <c:ser>
          <c:idx val="2"/>
          <c:order val="2"/>
          <c:tx>
            <c:strRef>
              <c:f>'[2018-0816 SmartSplice 的複本.xlsm]工作表2'!$C$27</c:f>
              <c:strCache>
                <c:ptCount val="1"/>
                <c:pt idx="0">
                  <c:v>多點斷筋 + 延伸長度</c:v>
                </c:pt>
              </c:strCache>
            </c:strRef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'[2018-0816 SmartSplice 的複本.xlsm]工作表2'!$AC$33:$AW$33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2C-4A2F-B00A-5FC957BB0690}"/>
            </c:ext>
          </c:extLst>
        </c:ser>
        <c:ser>
          <c:idx val="3"/>
          <c:order val="3"/>
          <c:tx>
            <c:strRef>
              <c:f>'[2018-0816 SmartSplice 的複本.xlsm]工作表2'!$C$35</c:f>
              <c:strCache>
                <c:ptCount val="1"/>
                <c:pt idx="0">
                  <c:v>三點斷筋</c:v>
                </c:pt>
              </c:strCache>
            </c:strRef>
          </c:tx>
          <c:spPr>
            <a:ln w="222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'[2018-0816 SmartSplice 的複本.xlsm]工作表2'!$AC$41:$AW$41</c:f>
              <c:numCache>
                <c:formatCode>General</c:formatCode>
                <c:ptCount val="2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2C-4A2F-B00A-5FC957BB0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98848"/>
        <c:axId val="1251617664"/>
      </c:lineChart>
      <c:catAx>
        <c:axId val="1251698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17664"/>
        <c:crosses val="autoZero"/>
        <c:auto val="1"/>
        <c:lblAlgn val="ctr"/>
        <c:lblOffset val="100"/>
        <c:noMultiLvlLbl val="0"/>
      </c:catAx>
      <c:valAx>
        <c:axId val="1251617664"/>
        <c:scaling>
          <c:orientation val="minMax"/>
          <c:max val="7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16988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為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00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11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4" Type="http://schemas.openxmlformats.org/officeDocument/2006/relationships/image" Target="../media/image20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Relationship Id="rId4" Type="http://schemas.openxmlformats.org/officeDocument/2006/relationships/image" Target="../media/image20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下層筋都有可能</a:t>
            </a:r>
            <a:endParaRPr lang="en-US" altLang="zh-TW" dirty="0"/>
          </a:p>
          <a:p>
            <a:r>
              <a:rPr lang="zh-TW" altLang="en-US" dirty="0"/>
              <a:t>梁長影響 </a:t>
            </a:r>
            <a:r>
              <a:rPr lang="en-US" altLang="zh-TW" dirty="0"/>
              <a:t>Moment Decay &amp; </a:t>
            </a:r>
            <a:r>
              <a:rPr lang="en-US" altLang="zh-TW" dirty="0" err="1"/>
              <a:t>Ld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08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混凝土強度越高效果越好</a:t>
            </a:r>
            <a:endParaRPr lang="en-US" altLang="zh-TW" dirty="0"/>
          </a:p>
          <a:p>
            <a:r>
              <a:rPr lang="zh-TW" altLang="en-US" dirty="0"/>
              <a:t>重力需考慮樓版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大部分是直通筋，不太準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1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6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LowSeismic4Floor12M</a:t>
            </a:r>
            <a:r>
              <a:rPr lang="en-US" altLang="zh-TW" baseline="0" dirty="0" smtClean="0"/>
              <a:t> 0</a:t>
            </a:r>
            <a:endParaRPr lang="en-US" altLang="zh-TW" dirty="0" smtClean="0"/>
          </a:p>
          <a:p>
            <a:r>
              <a:rPr lang="zh-TW" altLang="en-US" dirty="0" smtClean="0"/>
              <a:t>加上座標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手做一次模型</a:t>
            </a:r>
          </a:p>
          <a:p>
            <a:r>
              <a:rPr lang="zh-TW" altLang="en-US" dirty="0">
                <a:effectLst/>
              </a:rPr>
              <a:t>開發程式 </a:t>
            </a:r>
            <a:r>
              <a:rPr lang="en-US" dirty="0">
                <a:effectLst/>
              </a:rPr>
              <a:t>for </a:t>
            </a:r>
            <a:r>
              <a:rPr lang="en-US" dirty="0" err="1">
                <a:effectLst/>
              </a:rPr>
              <a:t>etabs</a:t>
            </a:r>
            <a:r>
              <a:rPr lang="en-US" dirty="0">
                <a:effectLst/>
              </a:rPr>
              <a:t> 2016</a:t>
            </a:r>
          </a:p>
          <a:p>
            <a:r>
              <a:rPr lang="zh-TW" altLang="en-US" dirty="0">
                <a:effectLst/>
              </a:rPr>
              <a:t>塑絞設定</a:t>
            </a:r>
          </a:p>
          <a:p>
            <a:pPr lvl="1"/>
            <a:r>
              <a:rPr lang="en-US" dirty="0">
                <a:effectLst/>
              </a:rPr>
              <a:t>TEASPA</a:t>
            </a:r>
          </a:p>
          <a:p>
            <a:pPr lvl="1"/>
            <a:r>
              <a:rPr lang="en-US" dirty="0">
                <a:effectLst/>
              </a:rPr>
              <a:t>SERCB</a:t>
            </a:r>
          </a:p>
          <a:p>
            <a:pPr lvl="1"/>
            <a:r>
              <a:rPr lang="zh-TW" altLang="en-US" dirty="0">
                <a:effectLst/>
              </a:rPr>
              <a:t>遲滯迴圈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6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814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 </a:t>
            </a:r>
            <a:r>
              <a:rPr lang="en-US" altLang="zh-TW" dirty="0"/>
              <a:t>Ra,</a:t>
            </a:r>
            <a:r>
              <a:rPr lang="en-US" altLang="zh-TW" baseline="0" dirty="0"/>
              <a:t> R</a:t>
            </a:r>
            <a:r>
              <a:rPr lang="zh-TW" altLang="en-US" dirty="0"/>
              <a:t> 值</a:t>
            </a:r>
            <a:endParaRPr lang="en-US" altLang="zh-TW" dirty="0"/>
          </a:p>
          <a:p>
            <a:r>
              <a:rPr lang="en-US" altLang="zh-TW" dirty="0"/>
              <a:t>DBE, MCE </a:t>
            </a:r>
            <a:r>
              <a:rPr lang="zh-TW" altLang="en-US" dirty="0"/>
              <a:t>的性能績效點對應到 </a:t>
            </a:r>
            <a:r>
              <a:rPr lang="en-US" altLang="zh-TW" dirty="0" err="1"/>
              <a:t>delta_u</a:t>
            </a:r>
            <a:endParaRPr lang="en-US" altLang="zh-TW" dirty="0"/>
          </a:p>
          <a:p>
            <a:r>
              <a:rPr lang="zh-TW" altLang="en-US" dirty="0"/>
              <a:t>雙線性化找到 </a:t>
            </a:r>
            <a:r>
              <a:rPr lang="en-US" altLang="zh-TW" dirty="0" err="1"/>
              <a:t>delta_y,eff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欣銓 </a:t>
            </a:r>
            <a:r>
              <a:rPr lang="en-US" dirty="0" smtClean="0"/>
              <a:t>1140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加上座標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問題與目標</a:t>
            </a:r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目前工程上斷筋處都固定在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1/3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之所以這樣是為了施工上比較方便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但是這樣會有不經濟的問題產生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如果我們能做到根據需求來決定斷筋處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就能節省鋼筋的用量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77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4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1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11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2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18/05/2019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0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png"/><Relationship Id="rId5" Type="http://schemas.openxmlformats.org/officeDocument/2006/relationships/image" Target="../media/image490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emf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100.wmf"/><Relationship Id="rId3" Type="http://schemas.openxmlformats.org/officeDocument/2006/relationships/image" Target="../media/image101.emf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96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9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emf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100.wmf"/><Relationship Id="rId3" Type="http://schemas.openxmlformats.org/officeDocument/2006/relationships/image" Target="../media/image113.e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109.w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11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9.emf"/><Relationship Id="rId4" Type="http://schemas.openxmlformats.org/officeDocument/2006/relationships/image" Target="../media/image16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16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emf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203.emf"/><Relationship Id="rId7" Type="http://schemas.openxmlformats.org/officeDocument/2006/relationships/image" Target="../media/image200.wmf"/><Relationship Id="rId12" Type="http://schemas.openxmlformats.org/officeDocument/2006/relationships/image" Target="../media/image20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202.wmf"/><Relationship Id="rId5" Type="http://schemas.openxmlformats.org/officeDocument/2006/relationships/image" Target="../media/image199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01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213.emf"/><Relationship Id="rId7" Type="http://schemas.openxmlformats.org/officeDocument/2006/relationships/image" Target="../media/image211.wmf"/><Relationship Id="rId12" Type="http://schemas.openxmlformats.org/officeDocument/2006/relationships/image" Target="../media/image21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202.wmf"/><Relationship Id="rId5" Type="http://schemas.openxmlformats.org/officeDocument/2006/relationships/image" Target="../media/image210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21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MULTI-</a:t>
            </a:r>
            <a:r>
              <a:rPr lang="en-US" altLang="zh-TW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CUT-OFF</a:t>
            </a:r>
            <a:r>
              <a:rPr lang="fr-FR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 REBAR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221412" cy="701731"/>
          </a:xfrm>
        </p:spPr>
        <p:txBody>
          <a:bodyPr/>
          <a:lstStyle/>
          <a:p>
            <a:r>
              <a:rPr lang="en-US" dirty="0"/>
              <a:t>Simple 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" y="1750130"/>
            <a:ext cx="6095238" cy="4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50130"/>
            <a:ext cx="6095238" cy="45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568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32000" y="3269401"/>
            <a:ext cx="2153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30320" y="299508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2960" y="2152289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2960" y="1683480"/>
            <a:ext cx="14629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73040" y="2110905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2960" y="2110905"/>
            <a:ext cx="0" cy="101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0247" y="1750130"/>
            <a:ext cx="13755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9524" y="1717500"/>
            <a:ext cx="150457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1951" y="3396278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978" y="3705911"/>
            <a:ext cx="134588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7373" y="5351769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100%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5360" y="5484087"/>
            <a:ext cx="4876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83452" y="5280143"/>
            <a:ext cx="0" cy="660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75200" y="5280143"/>
            <a:ext cx="0" cy="69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81442" y="2860178"/>
            <a:ext cx="1153521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</a:t>
            </a:r>
            <a:r>
              <a:rPr lang="en-US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en-US" sz="2000" dirty="0" err="1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460" y="2714014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5367" y="3394049"/>
            <a:ext cx="55560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49390" y="367789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4051" y="5343593"/>
            <a:ext cx="51552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91%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9534" y="2534538"/>
            <a:ext cx="11615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71334" y="4398102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59665" y="2630702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7897" y="1917684"/>
            <a:ext cx="1729833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49642" y="6035187"/>
            <a:ext cx="159595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8028595" y="2837711"/>
            <a:ext cx="101072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63862" y="2527029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BFC491-2307-46F5-AA38-028B4E817D49}"/>
              </a:ext>
            </a:extLst>
          </p:cNvPr>
          <p:cNvSpPr txBox="1"/>
          <p:nvPr/>
        </p:nvSpPr>
        <p:spPr>
          <a:xfrm>
            <a:off x="8422449" y="6057836"/>
            <a:ext cx="110222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170351" y="4184389"/>
            <a:ext cx="2352567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98302"/>
              </p:ext>
            </p:extLst>
          </p:nvPr>
        </p:nvGraphicFramePr>
        <p:xfrm>
          <a:off x="1056169" y="2720164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Equation" r:id="rId4" imgW="4559040" imgH="761760" progId="Equation.DSMT4">
                  <p:embed/>
                </p:oleObj>
              </mc:Choice>
              <mc:Fallback>
                <p:oleObj name="Equation" r:id="rId4" imgW="45590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9" y="2720164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648681"/>
              </p:ext>
            </p:extLst>
          </p:nvPr>
        </p:nvGraphicFramePr>
        <p:xfrm>
          <a:off x="1066802" y="1990630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Equation" r:id="rId6" imgW="1422360" imgH="355320" progId="Equation.DSMT4">
                  <p:embed/>
                </p:oleObj>
              </mc:Choice>
              <mc:Fallback>
                <p:oleObj name="Equation" r:id="rId6" imgW="14223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2" y="1990630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8712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27581" y="3795823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" y="3312042"/>
            <a:ext cx="6095985" cy="3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818031"/>
              </p:ext>
            </p:extLst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93202"/>
              </p:ext>
            </p:extLst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5321"/>
              </p:ext>
            </p:extLst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77411"/>
              </p:ext>
            </p:extLst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397806" y="4235246"/>
            <a:ext cx="371255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093321"/>
            <a:ext cx="5400040" cy="20535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" y="1504792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 b="727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b="14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088813" y="4149356"/>
            <a:ext cx="224837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789091" y="2025380"/>
            <a:ext cx="2314095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Seismic Load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5766001" cy="1440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61922" y="3030097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127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00" y="1989683"/>
                <a:ext cx="2688813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66" y="1163"/>
            <a:ext cx="1275613" cy="19778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644" y="179055"/>
            <a:ext cx="1981773" cy="180000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3219644" y="1764877"/>
            <a:ext cx="0" cy="42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80" y="3074060"/>
            <a:ext cx="4550420" cy="283997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875189" y="694642"/>
            <a:ext cx="173541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Decay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2630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579771" y="1330468"/>
            <a:ext cx="0" cy="648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76011" y="697335"/>
            <a:ext cx="100752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093743" y="2204324"/>
            <a:ext cx="151259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208172" y="694642"/>
            <a:ext cx="2702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7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E37CC-AB8A-4D2B-87BA-AD9C6207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48047"/>
            <a:ext cx="6095238" cy="45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B06D722-0EB5-4320-B171-A11C9999DD5F}"/>
              </a:ext>
            </a:extLst>
          </p:cNvPr>
          <p:cNvSpPr/>
          <p:nvPr/>
        </p:nvSpPr>
        <p:spPr>
          <a:xfrm>
            <a:off x="2050432" y="3019389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72CF1C-38E7-4623-B7BB-11739CFF8B97}"/>
              </a:ext>
            </a:extLst>
          </p:cNvPr>
          <p:cNvSpPr/>
          <p:nvPr/>
        </p:nvSpPr>
        <p:spPr>
          <a:xfrm>
            <a:off x="966355" y="1814633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D5A7C4-B9F5-416D-A20C-DCBDF9DB2596}"/>
              </a:ext>
            </a:extLst>
          </p:cNvPr>
          <p:cNvSpPr/>
          <p:nvPr/>
        </p:nvSpPr>
        <p:spPr>
          <a:xfrm>
            <a:off x="3839635" y="1490107"/>
            <a:ext cx="1457454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356437F-D904-451F-BF73-050CF1AF0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356437F-D904-451F-BF73-050CF1AF0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60571"/>
              </p:ext>
            </p:extLst>
          </p:nvPr>
        </p:nvGraphicFramePr>
        <p:xfrm>
          <a:off x="1948832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832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05345"/>
              </p:ext>
            </p:extLst>
          </p:nvPr>
        </p:nvGraphicFramePr>
        <p:xfrm>
          <a:off x="2322131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2131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05696"/>
              </p:ext>
            </p:extLst>
          </p:nvPr>
        </p:nvGraphicFramePr>
        <p:xfrm>
          <a:off x="1749993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9993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512631" y="4334958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543862" y="2441540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FB3098C-1B69-4828-AC3D-0BDAAE42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60306"/>
              </p:ext>
            </p:extLst>
          </p:nvPr>
        </p:nvGraphicFramePr>
        <p:xfrm>
          <a:off x="4097228" y="5464488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Equation" r:id="rId7" imgW="203040" imgH="609480" progId="Equation.DSMT4">
                  <p:embed/>
                </p:oleObj>
              </mc:Choice>
              <mc:Fallback>
                <p:oleObj name="Equation" r:id="rId7" imgW="203040" imgH="6094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FB3098C-1B69-4828-AC3D-0BDAAE42C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7228" y="5464488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18345"/>
              </p:ext>
            </p:extLst>
          </p:nvPr>
        </p:nvGraphicFramePr>
        <p:xfrm>
          <a:off x="3740514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Equation" r:id="rId9" imgW="190440" imgH="609480" progId="Equation.DSMT4">
                  <p:embed/>
                </p:oleObj>
              </mc:Choice>
              <mc:Fallback>
                <p:oleObj name="Equation" r:id="rId9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0514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08810"/>
              </p:ext>
            </p:extLst>
          </p:nvPr>
        </p:nvGraphicFramePr>
        <p:xfrm>
          <a:off x="4321428" y="546448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11" imgW="190440" imgH="609480" progId="Equation.DSMT4">
                  <p:embed/>
                </p:oleObj>
              </mc:Choice>
              <mc:Fallback>
                <p:oleObj name="Equation" r:id="rId11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1428" y="546448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872716" y="3753293"/>
            <a:ext cx="786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90" y="2200300"/>
            <a:ext cx="3559819" cy="12393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90" y="4154896"/>
            <a:ext cx="3559819" cy="124886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31383" y="3483043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978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Model Assume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75" y="4837043"/>
            <a:ext cx="3559819" cy="12393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18" y="3050638"/>
            <a:ext cx="5968529" cy="348827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5" y="3731447"/>
            <a:ext cx="4485563" cy="819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89" y="1642105"/>
            <a:ext cx="7978576" cy="12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0" y="4430617"/>
            <a:ext cx="5163169" cy="192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𝐿𝑜𝑛𝑔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51" y="3120533"/>
                <a:ext cx="4188326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90" y="1270800"/>
            <a:ext cx="3559819" cy="12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𝑆𝑒𝑖𝑠𝑚𝑖𝑐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𝐿𝑎𝑟𝑔𝑒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&amp;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𝑆h𝑜𝑟𝑡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𝑆𝑝𝑎𝑛</m:t>
                      </m:r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3" y="3120532"/>
                <a:ext cx="4275914" cy="856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30617"/>
            <a:ext cx="5345757" cy="2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276267"/>
            <a:ext cx="5493976" cy="4341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449099"/>
            <a:ext cx="5493976" cy="4341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37605"/>
            <a:ext cx="5493976" cy="4341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606873"/>
            <a:ext cx="5493976" cy="43413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26100" y="2082858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26099" y="3254790"/>
            <a:ext cx="31034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6100" y="4236809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32511" y="5412564"/>
            <a:ext cx="303929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47934" y="2283875"/>
            <a:ext cx="6453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47.9s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47934" y="3449099"/>
            <a:ext cx="8136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3.9min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47933" y="4437605"/>
            <a:ext cx="9050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23.1min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47933" y="5602829"/>
            <a:ext cx="6357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2.0hr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000829" y="3013719"/>
            <a:ext cx="898644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支梁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12" y="3441785"/>
            <a:ext cx="3354078" cy="19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545114" y="1948741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45114" y="3384790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102.5%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46103" y="1948741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93.5%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19842" y="3384790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92.4%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58" y="2845065"/>
                <a:ext cx="6019084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090246" y="2083337"/>
            <a:ext cx="415934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6793" y="4164586"/>
            <a:ext cx="216341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 rot="16200000" flipH="1">
            <a:off x="4139767" y="4149006"/>
            <a:ext cx="481010" cy="263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521569" y="2134819"/>
            <a:ext cx="0" cy="1019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149808" y="1506349"/>
            <a:ext cx="370075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PERCENTAGE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肘形接點 19"/>
          <p:cNvCxnSpPr/>
          <p:nvPr/>
        </p:nvCxnSpPr>
        <p:spPr>
          <a:xfrm>
            <a:off x="6734907" y="3957204"/>
            <a:ext cx="1441939" cy="11283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502162" y="4804869"/>
            <a:ext cx="256435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3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97" y="2661744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0" y="4156593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038922" y="1421305"/>
            <a:ext cx="3598164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</a:p>
          <a:p>
            <a:pPr algn="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肘形接點 12"/>
          <p:cNvCxnSpPr/>
          <p:nvPr/>
        </p:nvCxnSpPr>
        <p:spPr>
          <a:xfrm>
            <a:off x="3763107" y="5329512"/>
            <a:ext cx="791312" cy="64386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32158" y="5591096"/>
            <a:ext cx="26509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WAGE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27231" y="1457933"/>
            <a:ext cx="2564356" cy="112646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932158" y="1421305"/>
            <a:ext cx="0" cy="408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932158" y="1421305"/>
            <a:ext cx="265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11" idx="0"/>
          </p:cNvCxnSpPr>
          <p:nvPr/>
        </p:nvCxnSpPr>
        <p:spPr>
          <a:xfrm flipH="1">
            <a:off x="2838004" y="1421305"/>
            <a:ext cx="209415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ANALYSIS</a:t>
            </a:r>
            <a:endParaRPr lang="fr-FR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=−$18.6/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2778369"/>
                <a:ext cx="8048806" cy="1185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4073769"/>
                <a:ext cx="7850034" cy="1185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=−$33.6/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1637079"/>
                <a:ext cx="6019084" cy="1185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$200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0.15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5%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$28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𝑘𝑔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=−$54/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5" y="5259222"/>
                <a:ext cx="7776296" cy="118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095" y="1668841"/>
            <a:ext cx="8523809" cy="4923809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3523364" y="1070031"/>
          <a:ext cx="1206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4" imgW="1206360" imgH="291960" progId="Equation.DSMT4">
                  <p:embed/>
                </p:oleObj>
              </mc:Choice>
              <mc:Fallback>
                <p:oleObj name="Equation" r:id="rId4" imgW="1206360" imgH="2919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3364" y="1070031"/>
                        <a:ext cx="1206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1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Tradition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" y="1762409"/>
            <a:ext cx="6095238" cy="455238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314699" y="1549400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327399" y="11557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83199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3846614" y="2705100"/>
            <a:ext cx="14365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874384" y="4491031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122" y="2463002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27712"/>
              </p:ext>
            </p:extLst>
          </p:nvPr>
        </p:nvGraphicFramePr>
        <p:xfrm>
          <a:off x="5512104" y="1532477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2104" y="1532477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10001"/>
              </p:ext>
            </p:extLst>
          </p:nvPr>
        </p:nvGraphicFramePr>
        <p:xfrm>
          <a:off x="4469657" y="274464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657" y="274464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584933"/>
              </p:ext>
            </p:extLst>
          </p:nvPr>
        </p:nvGraphicFramePr>
        <p:xfrm>
          <a:off x="4157334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57334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3679"/>
              </p:ext>
            </p:extLst>
          </p:nvPr>
        </p:nvGraphicFramePr>
        <p:xfrm>
          <a:off x="2328985" y="6114993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8985" y="6114993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36782"/>
              </p:ext>
            </p:extLst>
          </p:nvPr>
        </p:nvGraphicFramePr>
        <p:xfrm>
          <a:off x="3751088" y="6114992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1088" y="6114992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AA982FA-D0A6-4FD5-AC4E-60DA5AF8D072}"/>
              </a:ext>
            </a:extLst>
          </p:cNvPr>
          <p:cNvCxnSpPr/>
          <p:nvPr/>
        </p:nvCxnSpPr>
        <p:spPr>
          <a:xfrm>
            <a:off x="4248822" y="4728629"/>
            <a:ext cx="5028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75" y="2348046"/>
            <a:ext cx="8405130" cy="40980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3" y="284727"/>
            <a:ext cx="3205216" cy="15627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22918" y="180752"/>
            <a:ext cx="2296719" cy="179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9696893" y="2083981"/>
            <a:ext cx="0" cy="37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09119" y="291068"/>
            <a:ext cx="2262158" cy="3693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大梁鋼筋</a:t>
            </a:r>
            <a:r>
              <a:rPr lang="zh-TW" altLang="en-US" dirty="0"/>
              <a:t>配置標準圖</a:t>
            </a:r>
          </a:p>
        </p:txBody>
      </p:sp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56212" cy="1311128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37983"/>
            <a:ext cx="7203432" cy="46077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53" y="1741033"/>
            <a:ext cx="3162000" cy="3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2048766"/>
          </a:xfrm>
        </p:spPr>
        <p:txBody>
          <a:bodyPr/>
          <a:lstStyle/>
          <a:p>
            <a:r>
              <a:rPr lang="en-US" altLang="zh-TW" dirty="0"/>
              <a:t>Design Earthquake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2" y="2721934"/>
            <a:ext cx="3735113" cy="15589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635411"/>
            <a:ext cx="7242957" cy="1914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727308"/>
            <a:ext cx="598679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546" y="1798593"/>
            <a:ext cx="4047619" cy="404761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86265" y="2930466"/>
            <a:ext cx="3057825" cy="20867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5400" dirty="0"/>
              <a:t>Story Drift</a:t>
            </a:r>
            <a:endParaRPr lang="en-US" altLang="zh-TW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0.32%</a:t>
            </a:r>
            <a:endParaRPr lang="zh-TW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178228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I</a:t>
            </a:r>
            <a:r>
              <a:rPr lang="en-US" altLang="zh-TW" dirty="0" smtClean="0"/>
              <a:t>nverted 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5924550" y="3144838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7" imgW="1358640" imgH="685800" progId="Equation.DSMT4">
                  <p:embed/>
                </p:oleObj>
              </mc:Choice>
              <mc:Fallback>
                <p:oleObj name="Equation" r:id="rId7" imgW="1358640" imgH="6858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3144838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7883" y="1909277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22249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8108950" y="296545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8950" y="296545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124950" y="252571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4950" y="252571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97999"/>
            <a:ext cx="6096000" cy="34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521" y="1"/>
            <a:ext cx="6403767" cy="3428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902" y="3429000"/>
            <a:ext cx="6314271" cy="3429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2867" y="156298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2867" y="4716075"/>
            <a:ext cx="77361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 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124" y="1906474"/>
            <a:ext cx="5533501" cy="414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43" y="1902804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98663" y="2967038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663" y="2967038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32138" y="2468563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2138" y="2468563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369175" y="42529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11" imgW="914400" imgH="241200" progId="Equation.DSMT4">
                  <p:embed/>
                </p:oleObj>
              </mc:Choice>
              <mc:Fallback>
                <p:oleObj name="Equation" r:id="rId11" imgW="91440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9175" y="42529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6997" y="1909893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7958138" y="2671763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4" imgW="1015920" imgH="241200" progId="Equation.DSMT4">
                  <p:embed/>
                </p:oleObj>
              </mc:Choice>
              <mc:Fallback>
                <p:oleObj name="Equation" r:id="rId4" imgW="101592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138" y="2671763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9812338" y="312102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12338" y="312102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5" y="2554937"/>
            <a:ext cx="6086535" cy="33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17" y="1909887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083" y="1901768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900714" cy="2048766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940406" y="2588516"/>
          <a:ext cx="1016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Equation" r:id="rId5" imgW="1015920" imgH="241200" progId="Equation.DSMT4">
                  <p:embed/>
                </p:oleObj>
              </mc:Choice>
              <mc:Fallback>
                <p:oleObj name="Equation" r:id="rId5" imgW="1015920" imgH="2412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0406" y="2588516"/>
                        <a:ext cx="1016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/>
          </p:nvPr>
        </p:nvGraphicFramePr>
        <p:xfrm>
          <a:off x="3119367" y="2305826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9367" y="2305826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5921060" y="4762647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1060" y="4762647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7461008" y="4251559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008" y="4251559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9793570" y="906243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Equation" r:id="rId13" imgW="1002960" imgH="241200" progId="Equation.DSMT4">
                  <p:embed/>
                </p:oleObj>
              </mc:Choice>
              <mc:Fallback>
                <p:oleObj name="Equation" r:id="rId13" imgW="1002960" imgH="2412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93570" y="906243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9812338" y="1411288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Equation" r:id="rId15" imgW="876240" imgH="241200" progId="Equation.DSMT4">
                  <p:embed/>
                </p:oleObj>
              </mc:Choice>
              <mc:Fallback>
                <p:oleObj name="Equation" r:id="rId15" imgW="876240" imgH="24120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12338" y="1411288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/>
        </p:nvGraphicFramePr>
        <p:xfrm>
          <a:off x="8144890" y="1134024"/>
          <a:ext cx="609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44890" y="1134024"/>
                        <a:ext cx="609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單箭頭接點 21"/>
          <p:cNvCxnSpPr/>
          <p:nvPr/>
        </p:nvCxnSpPr>
        <p:spPr>
          <a:xfrm>
            <a:off x="8941982" y="1254674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995328" cy="1311128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909896"/>
            <a:ext cx="5533501" cy="41440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581900" y="2798763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4" imgW="1041120" imgH="241200" progId="Equation.DSMT4">
                  <p:embed/>
                </p:oleObj>
              </mc:Choice>
              <mc:Fallback>
                <p:oleObj name="Equation" r:id="rId4" imgW="1041120" imgH="2412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1900" y="2798763"/>
                        <a:ext cx="1041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766573" y="3638996"/>
          <a:ext cx="1358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6" imgW="1358640" imgH="685800" progId="Equation.DSMT4">
                  <p:embed/>
                </p:oleObj>
              </mc:Choice>
              <mc:Fallback>
                <p:oleObj name="Equation" r:id="rId6" imgW="135864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6573" y="3638996"/>
                        <a:ext cx="1358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0DF78-917B-4DBA-BEA8-2F396BF6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3392486"/>
            <a:ext cx="4630332" cy="34655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49C159-0657-40FB-8FDF-0BA1CA36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668" y="0"/>
            <a:ext cx="4630332" cy="346551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65134D-3FDB-4311-9A3F-298FA7DE4205}"/>
              </a:ext>
            </a:extLst>
          </p:cNvPr>
          <p:cNvCxnSpPr/>
          <p:nvPr/>
        </p:nvCxnSpPr>
        <p:spPr>
          <a:xfrm flipH="1">
            <a:off x="1465668" y="925551"/>
            <a:ext cx="155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644833-F8C9-4312-8DEB-50C9AE2E796F}"/>
              </a:ext>
            </a:extLst>
          </p:cNvPr>
          <p:cNvSpPr txBox="1"/>
          <p:nvPr/>
        </p:nvSpPr>
        <p:spPr>
          <a:xfrm>
            <a:off x="323385" y="644833"/>
            <a:ext cx="106298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5F5B76-5B30-4B60-A248-A897036EBF9F}"/>
              </a:ext>
            </a:extLst>
          </p:cNvPr>
          <p:cNvCxnSpPr/>
          <p:nvPr/>
        </p:nvCxnSpPr>
        <p:spPr>
          <a:xfrm flipH="1">
            <a:off x="1465668" y="2263698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9BD83-C4A7-4ED4-9424-878A6427C61E}"/>
              </a:ext>
            </a:extLst>
          </p:cNvPr>
          <p:cNvSpPr txBox="1"/>
          <p:nvPr/>
        </p:nvSpPr>
        <p:spPr>
          <a:xfrm>
            <a:off x="437614" y="1982980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69AF5D-E3C8-40D4-BA41-85C02D77A183}"/>
              </a:ext>
            </a:extLst>
          </p:cNvPr>
          <p:cNvCxnSpPr/>
          <p:nvPr/>
        </p:nvCxnSpPr>
        <p:spPr>
          <a:xfrm flipH="1">
            <a:off x="1465668" y="5968661"/>
            <a:ext cx="12106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979989-9211-4C3A-A2E4-FE6244E1A042}"/>
              </a:ext>
            </a:extLst>
          </p:cNvPr>
          <p:cNvSpPr txBox="1"/>
          <p:nvPr/>
        </p:nvSpPr>
        <p:spPr>
          <a:xfrm>
            <a:off x="437614" y="5687943"/>
            <a:ext cx="83452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05689B5-E70E-4AD9-AEFF-50281398E4AE}"/>
              </a:ext>
            </a:extLst>
          </p:cNvPr>
          <p:cNvCxnSpPr>
            <a:cxnSpLocks/>
          </p:cNvCxnSpPr>
          <p:nvPr/>
        </p:nvCxnSpPr>
        <p:spPr>
          <a:xfrm flipH="1">
            <a:off x="1465668" y="4805965"/>
            <a:ext cx="23145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E3B3C6-1989-4D3E-A0FE-9B6BE9FA024F}"/>
              </a:ext>
            </a:extLst>
          </p:cNvPr>
          <p:cNvSpPr txBox="1"/>
          <p:nvPr/>
        </p:nvSpPr>
        <p:spPr>
          <a:xfrm>
            <a:off x="323385" y="4525247"/>
            <a:ext cx="1062983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8170"/>
              </p:ext>
            </p:extLst>
          </p:nvPr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6" imgW="190440" imgH="609480" progId="Equation.DSMT4">
                  <p:embed/>
                </p:oleObj>
              </mc:Choice>
              <mc:Fallback>
                <p:oleObj name="Equation" r:id="rId6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32241"/>
              </p:ext>
            </p:extLst>
          </p:nvPr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8" imgW="190440" imgH="609480" progId="Equation.DSMT4">
                  <p:embed/>
                </p:oleObj>
              </mc:Choice>
              <mc:Fallback>
                <p:oleObj name="Equation" r:id="rId8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70125"/>
            <a:ext cx="6096000" cy="3217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0127"/>
            <a:ext cx="6096000" cy="3215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391087"/>
            <a:ext cx="6096001" cy="33818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3432488"/>
            <a:ext cx="6096001" cy="326602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8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Scaled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843" y="190989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285" y="1909893"/>
            <a:ext cx="5533501" cy="4144000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7" idx="1"/>
          </p:cNvCxnSpPr>
          <p:nvPr/>
        </p:nvCxnSpPr>
        <p:spPr>
          <a:xfrm>
            <a:off x="5645888" y="3981893"/>
            <a:ext cx="673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572" y="3429001"/>
            <a:ext cx="6689822" cy="342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42" y="0"/>
            <a:ext cx="6580720" cy="34289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4011" y="1775638"/>
            <a:ext cx="5331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4700" y="4662910"/>
            <a:ext cx="59247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701731"/>
          </a:xfrm>
        </p:spPr>
        <p:txBody>
          <a:bodyPr/>
          <a:lstStyle/>
          <a:p>
            <a:r>
              <a:rPr lang="en-US" altLang="zh-TW" dirty="0"/>
              <a:t>Hinges Only On Two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1544941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44942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3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41449"/>
            <a:ext cx="6095238" cy="4561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541448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239740"/>
            <a:ext cx="516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TIME-HISTORY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4862076"/>
            <a:ext cx="3197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196696"/>
            <a:ext cx="393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2749123"/>
            <a:ext cx="3136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271045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482341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3710012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6762" y="1565914"/>
            <a:ext cx="401167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894047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cxnSp>
        <p:nvCxnSpPr>
          <p:cNvPr id="8" name="直線接點 7"/>
          <p:cNvCxnSpPr/>
          <p:nvPr/>
        </p:nvCxnSpPr>
        <p:spPr>
          <a:xfrm>
            <a:off x="1678193" y="2259106"/>
            <a:ext cx="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30767" y="2269864"/>
            <a:ext cx="268941" cy="34639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78193" y="2269864"/>
            <a:ext cx="871369" cy="3463962"/>
          </a:xfrm>
          <a:prstGeom prst="rect">
            <a:avLst/>
          </a:prstGeom>
          <a:solidFill>
            <a:srgbClr val="3498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9562" y="2269864"/>
            <a:ext cx="3259567" cy="3463962"/>
          </a:xfrm>
          <a:prstGeom prst="rect">
            <a:avLst/>
          </a:prstGeom>
          <a:solidFill>
            <a:srgbClr val="E9584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917602"/>
            <a:ext cx="5256212" cy="41690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96000" y="1917602"/>
            <a:ext cx="143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63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7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708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2002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297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11617" cy="701731"/>
          </a:xfrm>
        </p:spPr>
        <p:txBody>
          <a:bodyPr/>
          <a:lstStyle/>
          <a:p>
            <a:r>
              <a:rPr lang="en-US" altLang="zh-TW" dirty="0"/>
              <a:t>Hinges Only On Ends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487366"/>
            <a:ext cx="6096000" cy="3438319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8750"/>
            <a:ext cx="6095238" cy="456190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Multiple Hinges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8" y="2554938"/>
            <a:ext cx="6086535" cy="337009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568238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901705" y="1165137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310691" y="158436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094255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43089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43088"/>
            <a:ext cx="6095238" cy="456190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27991" y="2126512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07032" y="2023731"/>
            <a:ext cx="2424223" cy="242422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035386-9846-4E4B-8489-465770D6AAE6}"/>
              </a:ext>
            </a:extLst>
          </p:cNvPr>
          <p:cNvSpPr txBox="1"/>
          <p:nvPr/>
        </p:nvSpPr>
        <p:spPr>
          <a:xfrm>
            <a:off x="8277733" y="1743087"/>
            <a:ext cx="1733295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Multiple Hinges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B7BFB2-46E3-DF49-826F-69EB0C9BB44C}"/>
              </a:ext>
            </a:extLst>
          </p:cNvPr>
          <p:cNvSpPr txBox="1"/>
          <p:nvPr/>
        </p:nvSpPr>
        <p:spPr>
          <a:xfrm>
            <a:off x="1925253" y="1743087"/>
            <a:ext cx="224625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/>
              <a:t>Hinges Only On Ends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146EAA-71DB-8A4E-9E8C-8F6F619B251F}"/>
              </a:ext>
            </a:extLst>
          </p:cNvPr>
          <p:cNvSpPr txBox="1"/>
          <p:nvPr/>
        </p:nvSpPr>
        <p:spPr>
          <a:xfrm>
            <a:off x="5321300" y="2798799"/>
            <a:ext cx="675826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0.014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20D7CD-BF4A-E040-8E85-772ADEA587E7}"/>
              </a:ext>
            </a:extLst>
          </p:cNvPr>
          <p:cNvSpPr txBox="1"/>
          <p:nvPr/>
        </p:nvSpPr>
        <p:spPr>
          <a:xfrm>
            <a:off x="11015886" y="2798798"/>
            <a:ext cx="871313" cy="43704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0.017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Side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277"/>
            <a:ext cx="6095238" cy="456190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787523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47071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790" y="2710226"/>
            <a:ext cx="6101209" cy="33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/>
              <a:t>NoLd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2"/>
            <a:ext cx="6095238" cy="4561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570213"/>
            <a:ext cx="6096000" cy="3303419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770" y="276593"/>
            <a:ext cx="5400040" cy="229362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8610600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885925" y="116958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454614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86149" y="159403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1419693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085154" y="139181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Normal </a:t>
            </a:r>
            <a:r>
              <a:rPr lang="en-US" altLang="zh-TW" dirty="0" err="1" smtClean="0"/>
              <a:t>Ld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43471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41D2B-97E1-0641-A813-C5231409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Nonlinear Hinge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20214-5B6A-8446-A115-A2A591A2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36" y="2502637"/>
            <a:ext cx="3086100" cy="125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2456" y="3434316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2456" y="319176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727712" y="3197076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0574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89489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2456" y="2502637"/>
            <a:ext cx="18748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67329" y="2502637"/>
            <a:ext cx="0" cy="527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7329" y="3030279"/>
            <a:ext cx="1864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31571" y="2371060"/>
            <a:ext cx="0" cy="659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31571" y="2371060"/>
            <a:ext cx="1896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2456" y="4136065"/>
            <a:ext cx="1093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85837" y="41360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85837" y="4635795"/>
            <a:ext cx="3595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781412" y="4008475"/>
            <a:ext cx="0" cy="61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781414" y="4019107"/>
            <a:ext cx="9462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05746" y="243352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370130" y="2420234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95166" y="296648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65511" y="2961167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7105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91261" y="2301948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58948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116339" y="3949995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271051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27087" y="4570079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1038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05746" y="4066953"/>
            <a:ext cx="138224" cy="138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11038" y="3369190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27087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70130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295166" y="3365204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65511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71051" y="3372515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16339" y="3363506"/>
            <a:ext cx="138224" cy="138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16339" y="3191762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1038" y="3188440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70130" y="3191761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27087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95166" y="3190504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65511" y="319604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71051" y="3193013"/>
            <a:ext cx="0" cy="53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092456" y="3186444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92456" y="3734315"/>
            <a:ext cx="5635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8881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953693" y="2094614"/>
            <a:ext cx="0" cy="1200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0111" y="1496007"/>
            <a:ext cx="13471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Third 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8220" y="3423684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Hinge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8"/>
          <a:stretch/>
        </p:blipFill>
        <p:spPr>
          <a:xfrm>
            <a:off x="6096000" y="2211572"/>
            <a:ext cx="5530409" cy="4646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841"/>
            <a:ext cx="6774873" cy="212946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312" y="2214567"/>
            <a:ext cx="2796599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Without Initial Conditions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1432458"/>
            <a:ext cx="2127851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Equation" r:id="rId4" imgW="2997000" imgH="863280" progId="Equation.DSMT4">
                  <p:embed/>
                </p:oleObj>
              </mc:Choice>
              <mc:Fallback>
                <p:oleObj name="Equation" r:id="rId4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Equation" r:id="rId6" imgW="2654280" imgH="1015920" progId="Equation.DSMT4">
                  <p:embed/>
                </p:oleObj>
              </mc:Choice>
              <mc:Fallback>
                <p:oleObj name="Equation" r:id="rId6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081268"/>
            <a:ext cx="6095238" cy="45714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8333" y="6136149"/>
            <a:ext cx="145488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Min: 2 Rebar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080" y="4805916"/>
            <a:ext cx="0" cy="1550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511577"/>
              </p:ext>
            </p:extLst>
          </p:nvPr>
        </p:nvGraphicFramePr>
        <p:xfrm>
          <a:off x="8881895" y="5276333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Equation" r:id="rId9" imgW="203040" imgH="609480" progId="Equation.DSMT4">
                  <p:embed/>
                </p:oleObj>
              </mc:Choice>
              <mc:Fallback>
                <p:oleObj name="Equation" r:id="rId9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81895" y="5276333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58318" y="5367420"/>
            <a:ext cx="326647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</a:rPr>
              <a:t>Area </a:t>
            </a:r>
            <a:r>
              <a:rPr lang="en-US" altLang="zh-TW" sz="2000" dirty="0">
                <a:solidFill>
                  <a:schemeClr val="accent1"/>
                </a:solidFill>
              </a:rPr>
              <a:t>of f</a:t>
            </a:r>
            <a:r>
              <a:rPr lang="en-US" altLang="zh-TW" sz="2000" dirty="0" smtClean="0">
                <a:solidFill>
                  <a:schemeClr val="accent1"/>
                </a:solidFill>
              </a:rPr>
              <a:t>lexural </a:t>
            </a:r>
            <a:r>
              <a:rPr lang="en-US" altLang="zh-TW" sz="2000" dirty="0">
                <a:solidFill>
                  <a:schemeClr val="accent1"/>
                </a:solidFill>
              </a:rPr>
              <a:t>r</a:t>
            </a:r>
            <a:r>
              <a:rPr lang="en-US" altLang="zh-TW" sz="2000" dirty="0" smtClean="0">
                <a:solidFill>
                  <a:schemeClr val="accent1"/>
                </a:solidFill>
              </a:rPr>
              <a:t>einforcement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1311128"/>
          </a:xfrm>
        </p:spPr>
        <p:txBody>
          <a:bodyPr/>
          <a:lstStyle/>
          <a:p>
            <a:r>
              <a:rPr lang="en-US" altLang="zh-TW" dirty="0"/>
              <a:t>Pushover Load Pattern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32" y="3397101"/>
            <a:ext cx="895238" cy="19142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788764" y="2721935"/>
            <a:ext cx="91935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Triangle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8" y="3439633"/>
                <a:ext cx="1690656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947115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2129" y="2724327"/>
            <a:ext cx="275331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Modal Pushover Analysis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097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335587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9645446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3"/>
          <a:stretch/>
        </p:blipFill>
        <p:spPr>
          <a:xfrm>
            <a:off x="6106633" y="2179674"/>
            <a:ext cx="5530409" cy="4678326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9" y="1880868"/>
            <a:ext cx="5256212" cy="42241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506673" y="1965961"/>
            <a:ext cx="73032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Hinge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785" y="1880868"/>
            <a:ext cx="1232930" cy="7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Pushover Result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188" y="2371060"/>
            <a:ext cx="4395258" cy="39002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3146" y="1943635"/>
            <a:ext cx="8693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ATC-40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81443" y="1943635"/>
            <a:ext cx="217290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耐震性能檢測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PGA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93" y="2727899"/>
            <a:ext cx="525520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Time history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/>
          </p:nvPr>
        </p:nvGraphicFramePr>
        <p:xfrm>
          <a:off x="839788" y="3003697"/>
          <a:ext cx="52562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58135" y="2542032"/>
            <a:ext cx="221951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74" y="192774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17219" y="1362131"/>
            <a:ext cx="11952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88279" y="3640821"/>
            <a:ext cx="1232069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2%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0"/>
            <a:ext cx="4591130" cy="3429001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4591129" cy="3429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0895" y="2721934"/>
            <a:ext cx="3226011" cy="181030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 2000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FC31B7-72CB-40D8-85E9-52546F78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86"/>
            <a:ext cx="4064000" cy="3046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47" y="404036"/>
            <a:ext cx="4047025" cy="3033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1" y="404036"/>
            <a:ext cx="4035255" cy="30249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0" y="3428999"/>
            <a:ext cx="4027209" cy="3018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2" y="3429001"/>
            <a:ext cx="4027208" cy="3018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067829" cy="3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版面配置區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1D CUT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grpSp>
        <p:nvGrpSpPr>
          <p:cNvPr id="3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" name="Straight Connector 33"/>
          <p:cNvCxnSpPr>
            <a:stCxn id="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8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Straight Connector 52"/>
          <p:cNvCxnSpPr>
            <a:stCxn id="8" idx="6"/>
          </p:cNvCxnSpPr>
          <p:nvPr/>
        </p:nvCxnSpPr>
        <p:spPr>
          <a:xfrm flipV="1">
            <a:off x="3091525" y="5614006"/>
            <a:ext cx="2764152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6"/>
          <p:cNvCxnSpPr>
            <a:stCxn id="12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16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" name="Straight Connector 60"/>
          <p:cNvCxnSpPr>
            <a:stCxn id="16" idx="6"/>
          </p:cNvCxnSpPr>
          <p:nvPr/>
        </p:nvCxnSpPr>
        <p:spPr>
          <a:xfrm flipV="1">
            <a:off x="6866342" y="5614006"/>
            <a:ext cx="2128189" cy="1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4"/>
          <p:cNvCxnSpPr>
            <a:stCxn id="20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24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6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2"/>
          <p:cNvCxnSpPr/>
          <p:nvPr/>
        </p:nvCxnSpPr>
        <p:spPr>
          <a:xfrm flipV="1">
            <a:off x="2901662" y="4369777"/>
            <a:ext cx="0" cy="106206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7"/>
          <p:cNvCxnSpPr/>
          <p:nvPr/>
        </p:nvCxnSpPr>
        <p:spPr>
          <a:xfrm flipV="1">
            <a:off x="6687846" y="5178669"/>
            <a:ext cx="0" cy="253174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305" y="463500"/>
            <a:ext cx="4257890" cy="483149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CFC"/>
              </a:clrFrom>
              <a:clrTo>
                <a:srgbClr val="FA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55" y="1885464"/>
            <a:ext cx="4559822" cy="32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20" y="2719552"/>
            <a:ext cx="2562225" cy="1704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3870" y="1995697"/>
            <a:ext cx="2594621" cy="26296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GEOMETRY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</a:t>
            </a: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3870" y="1425469"/>
            <a:ext cx="18748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2173" y="1994800"/>
            <a:ext cx="1597553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 =&gt; 0.1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9597" y="1380990"/>
            <a:ext cx="2003112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0" y="4883739"/>
            <a:ext cx="3923416" cy="11782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7703" y="1994800"/>
            <a:ext cx="2827056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E2K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REBAR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38149" y="1378444"/>
            <a:ext cx="257217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zh-TW" alt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THOUSANDS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989763" y="2999942"/>
            <a:ext cx="12931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ACI 318-05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49" y="3440149"/>
            <a:ext cx="3925877" cy="16769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793"/>
          <a:stretch/>
        </p:blipFill>
        <p:spPr>
          <a:xfrm>
            <a:off x="8267703" y="5235704"/>
            <a:ext cx="3776663" cy="1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7" y="2712877"/>
            <a:ext cx="1916963" cy="140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91" y="4880795"/>
                <a:ext cx="1922129" cy="1439946"/>
              </a:xfrm>
              <a:prstGeom prst="rect">
                <a:avLst/>
              </a:prstGeom>
              <a:blipFill>
                <a:blip r:embed="rId3"/>
                <a:stretch>
                  <a:fillRect l="-7619" t="-4661" r="-25079" b="-42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5" y="2712879"/>
            <a:ext cx="1916963" cy="167733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2712879"/>
            <a:ext cx="1916963" cy="167733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631" y="2712879"/>
            <a:ext cx="1916963" cy="14010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47745" y="4880795"/>
            <a:ext cx="3282694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spacing &lt; MIN_SPACING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802" y="4880795"/>
            <a:ext cx="18129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S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09631" y="4880795"/>
            <a:ext cx="2044791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DOUBLE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47745" y="554509"/>
            <a:ext cx="4476931" cy="6463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r>
              <a:rPr lang="en-US" altLang="zh-TW" dirty="0"/>
              <a:t>STIRRUP_REBAR = ['#4', '2#4', '2#5', '2#6']</a:t>
            </a:r>
          </a:p>
          <a:p>
            <a:r>
              <a:rPr lang="en-US" altLang="zh-TW" dirty="0"/>
              <a:t>STIRRUP_SPACING = [10, 12, 15, 18, 20, 25, 30]</a:t>
            </a:r>
          </a:p>
        </p:txBody>
      </p:sp>
    </p:spTree>
    <p:extLst>
      <p:ext uri="{BB962C8B-B14F-4D97-AF65-F5344CB8AC3E}">
        <p14:creationId xmlns:p14="http://schemas.microsoft.com/office/powerpoint/2010/main" val="12733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2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712879"/>
            <a:ext cx="4476207" cy="167733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8985288" y="1270996"/>
            <a:ext cx="2777748" cy="75713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TOP_BAR = ['#7', '#8', '#10']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DB_SPACING = 1.5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0812" y="1610585"/>
            <a:ext cx="5361188" cy="402089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7887083" y="1425612"/>
            <a:ext cx="324864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6" imgW="3593880" imgH="444240" progId="Equation.DSMT4">
                  <p:embed/>
                </p:oleObj>
              </mc:Choice>
              <mc:Fallback>
                <p:oleObj name="Equation" r:id="rId6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66250" y="3101183"/>
            <a:ext cx="1311578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14203" y="4291625"/>
            <a:ext cx="2215671" cy="393890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一台梁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951" y="1632210"/>
            <a:ext cx="5256212" cy="43434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82251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25" y="1632210"/>
            <a:ext cx="5256212" cy="43434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3717" y="3341077"/>
            <a:ext cx="2040296" cy="113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741873" y="3342901"/>
            <a:ext cx="1714501" cy="11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785336" y="3426143"/>
            <a:ext cx="1019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92131" y="3341077"/>
            <a:ext cx="1714501" cy="111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23717" y="2007577"/>
            <a:ext cx="1044698" cy="10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6541" y="200441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58548" y="2009040"/>
            <a:ext cx="1764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91043" y="2015697"/>
            <a:ext cx="1044698" cy="1025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83867" y="2012538"/>
            <a:ext cx="889200" cy="1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725874" y="2017160"/>
            <a:ext cx="176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42438" y="3587263"/>
            <a:ext cx="171777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SIZE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2708973"/>
            <a:ext cx="4476207" cy="16773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05822" y="2000090"/>
            <a:ext cx="2729273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a beam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&gt; 2 * capacity</a:t>
            </a: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UPGRADE SIZE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05822" y="1276544"/>
            <a:ext cx="2202526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SIZE &amp; NUM 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CONSERVATIVE</a:t>
                </a:r>
                <a:r>
                  <a:rPr lang="zh-TW" altLang="en-US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MERGE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&lt;= x &lt;=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TW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x =&gt;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83" y="3433850"/>
                <a:ext cx="2363660" cy="1439946"/>
              </a:xfrm>
              <a:prstGeom prst="rect">
                <a:avLst/>
              </a:prstGeom>
              <a:blipFill>
                <a:blip r:embed="rId3"/>
                <a:stretch>
                  <a:fillRect l="-5928" t="-4641" r="-1804" b="-4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7192424" y="1701276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86879" y="3089619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97516" y="3089619"/>
            <a:ext cx="0" cy="17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01776" y="4883737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186879" y="5251251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01776" y="5604076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0531" y="552233"/>
            <a:ext cx="168571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82908" y="555166"/>
            <a:ext cx="2220351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SECOND RUN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984682" y="1276544"/>
            <a:ext cx="2827056" cy="10895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groupby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一台梁</a:t>
            </a:r>
            <a:endParaRPr lang="en-US" altLang="zh-TW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while any size &lt; max size 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max SIZE &amp; NUM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22" y="6007891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982908" y="2713313"/>
            <a:ext cx="79765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Calc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068011" y="3080827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982908" y="3433652"/>
            <a:ext cx="285475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ALGORITHM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4" descr="ãcluster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54" y="3837467"/>
            <a:ext cx="1113023" cy="7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>
            <a:off x="10068011" y="2366073"/>
            <a:ext cx="0" cy="342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2" y="4880795"/>
            <a:ext cx="3033544" cy="1262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646" y="955424"/>
            <a:ext cx="2549363" cy="103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43600" y="1164564"/>
            <a:ext cx="2919046" cy="5608425"/>
          </a:xfrm>
          <a:prstGeom prst="rect">
            <a:avLst/>
          </a:prstGeom>
          <a:solidFill>
            <a:srgbClr val="F7F7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767754" y="1488910"/>
            <a:ext cx="2927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345831" y="554509"/>
            <a:ext cx="2314095" cy="190205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STIRRUP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r>
              <a:rPr lang="zh-TW" alt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WIDTH</a:t>
            </a:r>
            <a:endParaRPr lang="zh-TW" altLang="en-US" sz="16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POINT COORDINATES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492" y="555843"/>
                <a:ext cx="2252283" cy="726289"/>
              </a:xfrm>
              <a:prstGeom prst="rect">
                <a:avLst/>
              </a:prstGeom>
              <a:blipFill>
                <a:blip r:embed="rId2"/>
                <a:stretch>
                  <a:fillRect l="-6216" r="-2162" b="-8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380853" y="1997626"/>
            <a:ext cx="2253374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CONCRETE SECTIONS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436755"/>
            <a:ext cx="4202879" cy="194618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20448" y="3566162"/>
            <a:ext cx="5010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20448" y="4817310"/>
            <a:ext cx="1238481" cy="39446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梁長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- MAX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03" y="3441290"/>
            <a:ext cx="1284563" cy="140106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92" y="3436755"/>
            <a:ext cx="652163" cy="167733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88" y="555222"/>
            <a:ext cx="652163" cy="120373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4387" y="1992492"/>
            <a:ext cx="1284563" cy="1203733"/>
          </a:xfrm>
          <a:prstGeom prst="rect">
            <a:avLst/>
          </a:prstGeom>
        </p:spPr>
      </p:pic>
      <p:cxnSp>
        <p:nvCxnSpPr>
          <p:cNvPr id="26" name="直線單箭頭接點 25"/>
          <p:cNvCxnSpPr/>
          <p:nvPr/>
        </p:nvCxnSpPr>
        <p:spPr>
          <a:xfrm>
            <a:off x="6093069" y="3763107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93069" y="5014544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121965"/>
            <a:ext cx="5256212" cy="29057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20488"/>
            <a:ext cx="5533501" cy="4144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51115" y="4529773"/>
            <a:ext cx="2811026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THAN INITIAL REBAR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177" y="5258034"/>
            <a:ext cx="1800000" cy="134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2093" y="5258034"/>
            <a:ext cx="1800000" cy="13480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85834" y="1473410"/>
            <a:ext cx="323332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 CONSERVATIVE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65982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898" y="5801123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6169981" y="1464816"/>
            <a:ext cx="0" cy="5024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354" y="5258034"/>
            <a:ext cx="1800000" cy="134800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270" y="5324224"/>
            <a:ext cx="1800000" cy="134800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4736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31652" y="5811674"/>
            <a:ext cx="339195" cy="39421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14667" y="1473410"/>
            <a:ext cx="3906454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 GRAVITY LOAD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THE OTHER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99" y="1320488"/>
            <a:ext cx="5533501" cy="4144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54550" y="5183770"/>
            <a:ext cx="5363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72591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46667" y="3248226"/>
            <a:ext cx="2148396" cy="726454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166467" y="3532311"/>
            <a:ext cx="1402672" cy="656948"/>
          </a:xfrm>
          <a:prstGeom prst="ellipse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81810" y="5599652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2593" y="5183770"/>
            <a:ext cx="59247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8921" y="5599652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221340" y="5183770"/>
            <a:ext cx="542777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308451" y="5183770"/>
            <a:ext cx="59888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3/4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9" y="1320488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47599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459613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</a:t>
            </a:r>
            <a:r>
              <a:rPr lang="zh-TW" altLang="en-US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237226" y="924212"/>
            <a:ext cx="274325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76627" y="311177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F8DC14-A601-4B10-B2F5-C42A4FE31E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1D295-11BF-4718-91CB-6AFBEFD7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CF3A50-2C28-480B-8FE6-83656F9591CE}"/>
              </a:ext>
            </a:extLst>
          </p:cNvPr>
          <p:cNvSpPr txBox="1"/>
          <p:nvPr/>
        </p:nvSpPr>
        <p:spPr>
          <a:xfrm>
            <a:off x="1917453" y="3392488"/>
            <a:ext cx="1018099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Girder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FDEF3-1828-4495-B4A1-7C16B743DA95}"/>
              </a:ext>
            </a:extLst>
          </p:cNvPr>
          <p:cNvSpPr txBox="1"/>
          <p:nvPr/>
        </p:nvSpPr>
        <p:spPr>
          <a:xfrm>
            <a:off x="4239929" y="2454859"/>
            <a:ext cx="4198585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Force(Earthquake, Wind)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Load(Dead, Live)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7C286-A79A-4022-AEA9-6085FE50FE4A}"/>
              </a:ext>
            </a:extLst>
          </p:cNvPr>
          <p:cNvSpPr txBox="1"/>
          <p:nvPr/>
        </p:nvSpPr>
        <p:spPr>
          <a:xfrm>
            <a:off x="4239929" y="4146182"/>
            <a:ext cx="6350391" cy="14219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Earthquake </a:t>
            </a: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Force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Earth Pressure Ground Water Pressure Or Pressure Of Bulk Materials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932808" y="2478088"/>
            <a:ext cx="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932808" y="4146182"/>
            <a:ext cx="0" cy="144675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32D6371-0CEF-4471-B3E0-5A861A08D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Precondition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F71E66-4E7F-45AF-8890-C74360E82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E997A1-8E87-451B-85D0-AB2B4ED05252}"/>
              </a:ext>
            </a:extLst>
          </p:cNvPr>
          <p:cNvSpPr txBox="1"/>
          <p:nvPr/>
        </p:nvSpPr>
        <p:spPr>
          <a:xfrm>
            <a:off x="2878234" y="1249541"/>
            <a:ext cx="312149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Boundary Condition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D9545A-7532-4214-8B1D-D01BB0898919}"/>
              </a:ext>
            </a:extLst>
          </p:cNvPr>
          <p:cNvSpPr txBox="1"/>
          <p:nvPr/>
        </p:nvSpPr>
        <p:spPr>
          <a:xfrm>
            <a:off x="2878234" y="2371839"/>
            <a:ext cx="101726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Fix-Fix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81E8AA-56A3-4423-AA6B-7792E0AB8B9F}"/>
              </a:ext>
            </a:extLst>
          </p:cNvPr>
          <p:cNvSpPr txBox="1"/>
          <p:nvPr/>
        </p:nvSpPr>
        <p:spPr>
          <a:xfrm>
            <a:off x="7055893" y="5255045"/>
            <a:ext cx="115833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Pin-Pin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5C5CE-E8D3-4F1F-BA45-34CF19E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04" y="106270"/>
            <a:ext cx="2155033" cy="2084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8D6EFB-D77E-45AE-9174-3E3F7211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2371839"/>
            <a:ext cx="2155032" cy="20840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27FCB-AF36-4D26-8C06-1561CC3F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4" y="4637406"/>
            <a:ext cx="2155032" cy="20840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C08D06-E9D6-4096-935A-86D440B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538" y="3413873"/>
            <a:ext cx="2767281" cy="26761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37647" y="1011265"/>
            <a:ext cx="108779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Fix-Pin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45287" y="3133155"/>
            <a:ext cx="126656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Fix-Free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6096000" y="772357"/>
            <a:ext cx="0" cy="5264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538" y="3010506"/>
            <a:ext cx="2767281" cy="4033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34" y="5820822"/>
            <a:ext cx="1554103" cy="21599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181" y="3694591"/>
            <a:ext cx="1554211" cy="2235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181" y="1588947"/>
            <a:ext cx="1554211" cy="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5827921" y="1552998"/>
            <a:ext cx="5008501" cy="3752000"/>
            <a:chOff x="3591749" y="1553000"/>
            <a:chExt cx="5008501" cy="375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9F79A763-B9BF-4B55-8707-8D5CE9E75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Top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4C9F28-8CA9-4415-84F1-A52022B17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79</a:t>
            </a:fld>
            <a:endParaRPr lang="fr-FR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1355578" y="2234857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0567498" y="2499788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7593004" y="3890812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8F393-C9DB-4FC4-A2CF-DA1E795E8E0C}"/>
              </a:ext>
            </a:extLst>
          </p:cNvPr>
          <p:cNvSpPr txBox="1"/>
          <p:nvPr/>
        </p:nvSpPr>
        <p:spPr>
          <a:xfrm>
            <a:off x="7378362" y="1552998"/>
            <a:ext cx="213744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Top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sp>
        <p:nvSpPr>
          <p:cNvPr id="20" name="文字方塊 19"/>
          <p:cNvSpPr txBox="1"/>
          <p:nvPr/>
        </p:nvSpPr>
        <p:spPr>
          <a:xfrm>
            <a:off x="1615938" y="2432627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6360" y="2426355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5002" y="1991546"/>
            <a:ext cx="4282951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056967" y="1991548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195337" y="3565055"/>
            <a:ext cx="495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17814" y="3339709"/>
            <a:ext cx="1374735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漸進式退縮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543753" y="3401250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1894177" y="5461752"/>
            <a:ext cx="1477925" cy="411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01468" y="5461752"/>
            <a:ext cx="1477925" cy="411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6142" y="5461754"/>
            <a:ext cx="5762846" cy="411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724729" y="5880949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57060" y="5880948"/>
            <a:ext cx="54918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0.45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9278" y="5895941"/>
            <a:ext cx="5443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0.55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935535" y="5882907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0422" y="4788507"/>
            <a:ext cx="5514286" cy="552381"/>
          </a:xfrm>
          <a:prstGeom prst="rect">
            <a:avLst/>
          </a:prstGeom>
        </p:spPr>
      </p:pic>
      <p:sp>
        <p:nvSpPr>
          <p:cNvPr id="27" name="Freeform 5"/>
          <p:cNvSpPr>
            <a:spLocks/>
          </p:cNvSpPr>
          <p:nvPr/>
        </p:nvSpPr>
        <p:spPr bwMode="auto">
          <a:xfrm>
            <a:off x="543753" y="473005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480" y="2931482"/>
            <a:ext cx="4065843" cy="1095238"/>
          </a:xfrm>
          <a:prstGeom prst="rect">
            <a:avLst/>
          </a:prstGeom>
        </p:spPr>
      </p:pic>
      <p:cxnSp>
        <p:nvCxnSpPr>
          <p:cNvPr id="40" name="直線單箭頭接點 39"/>
          <p:cNvCxnSpPr/>
          <p:nvPr/>
        </p:nvCxnSpPr>
        <p:spPr>
          <a:xfrm>
            <a:off x="4047565" y="4210493"/>
            <a:ext cx="0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8419" y="3429000"/>
            <a:ext cx="4557823" cy="34183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177" y="1"/>
            <a:ext cx="4571999" cy="3429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2772" y="1991546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多點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28963" y="5461752"/>
            <a:ext cx="605294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三段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027758" y="934065"/>
            <a:ext cx="35362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F1ED5-4071-476F-8BE7-174277EC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635" y="1553000"/>
            <a:ext cx="5008501" cy="375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3531" y="3003275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04733" y="3831771"/>
          <a:ext cx="1612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Equation" r:id="rId4" imgW="1612800" imgH="609480" progId="Equation.DSMT4">
                  <p:embed/>
                </p:oleObj>
              </mc:Choice>
              <mc:Fallback>
                <p:oleObj name="Equation" r:id="rId4" imgW="161280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4733" y="3831771"/>
                        <a:ext cx="1612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611136" y="3429000"/>
            <a:ext cx="0" cy="494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stCxn id="3" idx="1"/>
          </p:cNvCxnSpPr>
          <p:nvPr/>
        </p:nvCxnSpPr>
        <p:spPr>
          <a:xfrm>
            <a:off x="3602635" y="3429000"/>
            <a:ext cx="0" cy="1415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260273" y="4376736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86686" y="337151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6" imgW="685800" imgH="609480" progId="Equation.DSMT4">
                  <p:embed/>
                </p:oleObj>
              </mc:Choice>
              <mc:Fallback>
                <p:oleObj name="Equation" r:id="rId6" imgW="6858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6686" y="337151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69617" y="337151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8" imgW="711000" imgH="609480" progId="Equation.DSMT4">
                  <p:embed/>
                </p:oleObj>
              </mc:Choice>
              <mc:Fallback>
                <p:oleObj name="Equation" r:id="rId8" imgW="7110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69617" y="337151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9579429" y="367631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9221686" y="4227338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7E64303-A680-4974-97C9-3737ABCBF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399" y="631257"/>
            <a:ext cx="2563783" cy="24178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05B8CD-9CD2-467A-B067-E43DC1744F87}"/>
              </a:ext>
            </a:extLst>
          </p:cNvPr>
          <p:cNvSpPr txBox="1"/>
          <p:nvPr/>
        </p:nvSpPr>
        <p:spPr>
          <a:xfrm>
            <a:off x="8917765" y="2227043"/>
            <a:ext cx="2561417" cy="937629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</a:p>
          <a:p>
            <a:pPr algn="ctr">
              <a:lnSpc>
                <a:spcPct val="120000"/>
              </a:lnSpc>
            </a:pPr>
            <a:endParaRPr lang="en-US" altLang="zh-TW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499" y="1553000"/>
            <a:ext cx="5010062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81</a:t>
            </a:fld>
            <a:endParaRPr lang="fr-FR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0D138A-AA73-452A-98E9-0356CB6B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349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5" y="5460412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588590" y="5718944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82</a:t>
            </a:fld>
            <a:endParaRPr lang="fr-F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9CC8A-4203-422D-AA71-10B11477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2078" y="1553000"/>
            <a:ext cx="5008501" cy="3752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180044" y="1561821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endCxn id="5" idx="1"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267D8C3-6B70-4953-A75E-A4DC0A02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92" y="1553000"/>
            <a:ext cx="5008501" cy="3752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83</a:t>
            </a:fld>
            <a:endParaRPr lang="fr-FR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99B8F-5AA9-4330-8891-D426CEBF065B}"/>
              </a:ext>
            </a:extLst>
          </p:cNvPr>
          <p:cNvSpPr txBox="1"/>
          <p:nvPr/>
        </p:nvSpPr>
        <p:spPr>
          <a:xfrm>
            <a:off x="2067330" y="5062085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09EADB-9B50-41DC-AC08-7BFEB67EB7D4}"/>
              </a:ext>
            </a:extLst>
          </p:cNvPr>
          <p:cNvSpPr txBox="1"/>
          <p:nvPr/>
        </p:nvSpPr>
        <p:spPr>
          <a:xfrm>
            <a:off x="3806910" y="5057784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68464" y="1691184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42495" y="249337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220" y="1357000"/>
            <a:ext cx="5533501" cy="4144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CA07D-4BC0-45BB-87C2-C0079DAE19CD}"/>
              </a:ext>
            </a:extLst>
          </p:cNvPr>
          <p:cNvSpPr txBox="1"/>
          <p:nvPr/>
        </p:nvSpPr>
        <p:spPr>
          <a:xfrm>
            <a:off x="1355578" y="2234857"/>
            <a:ext cx="3340017" cy="241912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</a:t>
            </a:r>
            <a:r>
              <a:rPr lang="pl-PL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1.0E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AFE186F-329C-4E07-BBD7-A97798100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Bottom 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F75712-3051-486E-960E-006B061B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84</a:t>
            </a:fld>
            <a:endParaRPr lang="fr-FR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66B260C-2595-4D23-857F-AD7273C7CD2E}"/>
              </a:ext>
            </a:extLst>
          </p:cNvPr>
          <p:cNvCxnSpPr>
            <a:cxnSpLocks/>
          </p:cNvCxnSpPr>
          <p:nvPr/>
        </p:nvCxnSpPr>
        <p:spPr>
          <a:xfrm>
            <a:off x="6014025" y="2796466"/>
            <a:ext cx="0" cy="16889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B6E05-C781-401E-8683-66D7339C84D5}"/>
              </a:ext>
            </a:extLst>
          </p:cNvPr>
          <p:cNvCxnSpPr>
            <a:cxnSpLocks/>
          </p:cNvCxnSpPr>
          <p:nvPr/>
        </p:nvCxnSpPr>
        <p:spPr>
          <a:xfrm>
            <a:off x="10279655" y="2796466"/>
            <a:ext cx="0" cy="1575332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237FDC-942F-4C57-AC9A-F91F818746DA}"/>
              </a:ext>
            </a:extLst>
          </p:cNvPr>
          <p:cNvSpPr txBox="1"/>
          <p:nvPr/>
        </p:nvSpPr>
        <p:spPr>
          <a:xfrm>
            <a:off x="7262301" y="2234857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4C05E2-00D3-4497-8137-8405C05589FD}"/>
              </a:ext>
            </a:extLst>
          </p:cNvPr>
          <p:cNvSpPr txBox="1"/>
          <p:nvPr/>
        </p:nvSpPr>
        <p:spPr>
          <a:xfrm>
            <a:off x="10442331" y="3115317"/>
            <a:ext cx="948337" cy="9376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5" y="493062"/>
            <a:ext cx="2221460" cy="13841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3640" y="1000516"/>
            <a:ext cx="188865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Different From Top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4275DD-3DCA-49E1-A5CD-9F9AA0382091}"/>
              </a:ext>
            </a:extLst>
          </p:cNvPr>
          <p:cNvSpPr txBox="1"/>
          <p:nvPr/>
        </p:nvSpPr>
        <p:spPr>
          <a:xfrm>
            <a:off x="7288030" y="3772228"/>
            <a:ext cx="21137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 Bot Rebar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D2AA94EA-2152-43B3-88E3-BBBE9CC5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249" y="1357000"/>
            <a:ext cx="5533501" cy="4144000"/>
          </a:xfrm>
          <a:prstGeom prst="rect">
            <a:avLst/>
          </a:prstGeom>
        </p:spPr>
      </p:pic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E815091C-F2CD-4EB2-ACEC-F16E411BA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A88631-EAD5-42AF-83D7-13593DC2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85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01AF5E-7FCF-43F4-8376-9664FBE4C9E7}"/>
              </a:ext>
            </a:extLst>
          </p:cNvPr>
          <p:cNvSpPr txBox="1"/>
          <p:nvPr/>
        </p:nvSpPr>
        <p:spPr>
          <a:xfrm>
            <a:off x="498308" y="3439442"/>
            <a:ext cx="208646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DL,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LL, Band, Span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D2B7A8BD-43AC-4E81-B18F-2FF81FC513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9788" y="2560965"/>
          <a:ext cx="2273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Equation" r:id="rId4" imgW="2273040" imgH="609480" progId="Equation.DSMT4">
                  <p:embed/>
                </p:oleObj>
              </mc:Choice>
              <mc:Fallback>
                <p:oleObj name="Equation" r:id="rId4" imgW="2273040" imgH="60948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2B7A8BD-43AC-4E81-B18F-2FF81FC51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2560965"/>
                        <a:ext cx="2273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8CEC01-CD3B-4622-A554-20D9875F185E}"/>
              </a:ext>
            </a:extLst>
          </p:cNvPr>
          <p:cNvCxnSpPr>
            <a:cxnSpLocks/>
          </p:cNvCxnSpPr>
          <p:nvPr/>
        </p:nvCxnSpPr>
        <p:spPr>
          <a:xfrm>
            <a:off x="6096000" y="2801240"/>
            <a:ext cx="0" cy="202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EF3EC70-D4DE-4DF0-85F4-8C58F801ECDE}"/>
              </a:ext>
            </a:extLst>
          </p:cNvPr>
          <p:cNvCxnSpPr>
            <a:cxnSpLocks/>
          </p:cNvCxnSpPr>
          <p:nvPr/>
        </p:nvCxnSpPr>
        <p:spPr>
          <a:xfrm>
            <a:off x="3327469" y="2664278"/>
            <a:ext cx="0" cy="338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959378-2736-4EFF-AE88-B5DFF331AB33}"/>
              </a:ext>
            </a:extLst>
          </p:cNvPr>
          <p:cNvSpPr txBox="1"/>
          <p:nvPr/>
        </p:nvSpPr>
        <p:spPr>
          <a:xfrm>
            <a:off x="491259" y="4150629"/>
            <a:ext cx="3340017" cy="238828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1.4D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+ 1.6L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 + 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1.2D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 + 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(1.0L or 0.5L)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+ 1.6W</a:t>
            </a:r>
          </a:p>
          <a:p>
            <a:pPr>
              <a:lnSpc>
                <a:spcPct val="120000"/>
              </a:lnSpc>
            </a:pP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</a:t>
            </a:r>
            <a:r>
              <a:rPr lang="pl-PL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0.9D</a:t>
            </a:r>
            <a:r>
              <a:rPr lang="pl-PL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 + 1.0E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8B48E43-865B-42C3-8EF6-D97D67B1BB0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43303" y="306044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Equation" r:id="rId6" imgW="711000" imgH="609480" progId="Equation.DSMT4">
                  <p:embed/>
                </p:oleObj>
              </mc:Choice>
              <mc:Fallback>
                <p:oleObj name="Equation" r:id="rId6" imgW="711000" imgH="60948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8B48E43-865B-42C3-8EF6-D97D67B1B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3303" y="306044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147CAEE6-181F-47C4-AC69-05D215108C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51078" y="3060440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Equation" r:id="rId8" imgW="685800" imgH="609480" progId="Equation.DSMT4">
                  <p:embed/>
                </p:oleObj>
              </mc:Choice>
              <mc:Fallback>
                <p:oleObj name="Equation" r:id="rId8" imgW="68580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147CAEE6-181F-47C4-AC69-05D215108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1078" y="3060440"/>
                        <a:ext cx="685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C3E779-E453-406D-B287-63AF0F17F9BC}"/>
              </a:ext>
            </a:extLst>
          </p:cNvPr>
          <p:cNvCxnSpPr/>
          <p:nvPr/>
        </p:nvCxnSpPr>
        <p:spPr>
          <a:xfrm flipH="1">
            <a:off x="6748457" y="3364900"/>
            <a:ext cx="40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E0A16959-561D-48D5-8959-5A3342AC8A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3600" y="5570877"/>
          <a:ext cx="284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Equation" r:id="rId10" imgW="2844720" imgH="355320" progId="Equation.DSMT4">
                  <p:embed/>
                </p:oleObj>
              </mc:Choice>
              <mc:Fallback>
                <p:oleObj name="Equation" r:id="rId10" imgW="2844720" imgH="3553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E0A16959-561D-48D5-8959-5A3342AC8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3600" y="5570877"/>
                        <a:ext cx="2844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80EE4B-EA20-43FF-98A1-9C560F13A470}"/>
              </a:ext>
            </a:extLst>
          </p:cNvPr>
          <p:cNvSpPr txBox="1"/>
          <p:nvPr/>
        </p:nvSpPr>
        <p:spPr>
          <a:xfrm>
            <a:off x="6480648" y="3722563"/>
            <a:ext cx="1118255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保守估計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6C5C4-8479-432D-A5E6-FB50C8C4B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503" y="2500964"/>
            <a:ext cx="2624412" cy="24431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542DCF4-5BAD-4CA8-89BB-B900E444D3E5}"/>
              </a:ext>
            </a:extLst>
          </p:cNvPr>
          <p:cNvSpPr txBox="1"/>
          <p:nvPr/>
        </p:nvSpPr>
        <p:spPr>
          <a:xfrm>
            <a:off x="8916679" y="4147405"/>
            <a:ext cx="2623236" cy="796757"/>
          </a:xfrm>
          <a:prstGeom prst="rect">
            <a:avLst/>
          </a:prstGeom>
          <a:solidFill>
            <a:srgbClr val="F0F0F0"/>
          </a:solidFill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119%</a:t>
            </a:r>
          </a:p>
          <a:p>
            <a:pPr algn="ctr">
              <a:lnSpc>
                <a:spcPct val="120000"/>
              </a:lnSpc>
            </a:pPr>
            <a:endParaRPr lang="en-US" altLang="zh-TW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97" y="1357000"/>
            <a:ext cx="5533501" cy="4144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847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951C940-9081-4156-BDC7-4DDADB9D0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B84E7E-EF2D-4B00-96A1-236B1ABE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86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87BA0B-9B9D-42C0-B18C-F2EBAA0D2258}"/>
              </a:ext>
            </a:extLst>
          </p:cNvPr>
          <p:cNvSpPr txBox="1"/>
          <p:nvPr/>
        </p:nvSpPr>
        <p:spPr>
          <a:xfrm>
            <a:off x="7455953" y="5523186"/>
            <a:ext cx="2309287" cy="107850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To</a:t>
            </a:r>
          </a:p>
          <a:p>
            <a:pPr algn="ctr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 Number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689B95-198C-457F-BE8A-C0716AA2A229}"/>
              </a:ext>
            </a:extLst>
          </p:cNvPr>
          <p:cNvSpPr txBox="1"/>
          <p:nvPr/>
        </p:nvSpPr>
        <p:spPr>
          <a:xfrm>
            <a:off x="2728850" y="5501000"/>
            <a:ext cx="1725793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Add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8498" y="1357000"/>
            <a:ext cx="5533501" cy="4144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87</a:t>
            </a:fld>
            <a:endParaRPr lang="fr-FR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045776-B39D-4F24-8410-7D52F1A66F7C}"/>
              </a:ext>
            </a:extLst>
          </p:cNvPr>
          <p:cNvSpPr txBox="1"/>
          <p:nvPr/>
        </p:nvSpPr>
        <p:spPr>
          <a:xfrm>
            <a:off x="8028066" y="5480224"/>
            <a:ext cx="2952411" cy="105868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width,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cover,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Fyt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Fc’,</a:t>
            </a:r>
          </a:p>
          <a:p>
            <a:pPr algn="ctr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Rebar‘s Db, Stirrup’s Db,</a:t>
            </a:r>
          </a:p>
          <a:p>
            <a:pPr algn="ctr">
              <a:lnSpc>
                <a:spcPct val="120000"/>
              </a:lnSpc>
            </a:pPr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Spacing, rebar number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D42051-B987-491C-9FDE-DD3CA93E638E}"/>
              </a:ext>
            </a:extLst>
          </p:cNvPr>
          <p:cNvSpPr txBox="1"/>
          <p:nvPr/>
        </p:nvSpPr>
        <p:spPr>
          <a:xfrm>
            <a:off x="8301323" y="1357000"/>
            <a:ext cx="235256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619A17-5E3B-43AA-A9A1-5B6AB517F30D}"/>
              </a:ext>
            </a:extLst>
          </p:cNvPr>
          <p:cNvCxnSpPr/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6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4BDF036-4D9B-48E0-A7CE-23415A7C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286" y="1357000"/>
            <a:ext cx="5533501" cy="4144000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E622A5-2525-42FA-9496-9F0047FB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739218" cy="701731"/>
          </a:xfrm>
        </p:spPr>
        <p:txBody>
          <a:bodyPr/>
          <a:lstStyle/>
          <a:p>
            <a:r>
              <a:rPr lang="en-US" altLang="zh-TW" dirty="0"/>
              <a:t>Algorithm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6D247E-19A7-4118-960B-D006D057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88</a:t>
            </a:fld>
            <a:endParaRPr lang="fr-FR"/>
          </a:p>
        </p:txBody>
      </p:sp>
      <p:sp>
        <p:nvSpPr>
          <p:cNvPr id="2" name="文字方塊 1"/>
          <p:cNvSpPr txBox="1"/>
          <p:nvPr/>
        </p:nvSpPr>
        <p:spPr>
          <a:xfrm>
            <a:off x="6687999" y="2790412"/>
            <a:ext cx="306430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Finite </a:t>
            </a:r>
            <a:r>
              <a:rPr lang="en-US" altLang="zh-TW" sz="2800" dirty="0"/>
              <a:t>Combinations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36528" y="3508580"/>
            <a:ext cx="1358705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73332" y="3941901"/>
            <a:ext cx="2385397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Extreme Situation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507921-03DB-4C74-985F-9F06E9F5ECED}"/>
              </a:ext>
            </a:extLst>
          </p:cNvPr>
          <p:cNvSpPr txBox="1"/>
          <p:nvPr/>
        </p:nvSpPr>
        <p:spPr>
          <a:xfrm>
            <a:off x="6687999" y="2200359"/>
            <a:ext cx="356886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To Three Points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436310" y="2330274"/>
            <a:ext cx="0" cy="9189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454E21-2D6F-4E3B-9847-7020A090825A}"/>
              </a:ext>
            </a:extLst>
          </p:cNvPr>
          <p:cNvSpPr txBox="1"/>
          <p:nvPr/>
        </p:nvSpPr>
        <p:spPr>
          <a:xfrm>
            <a:off x="1882585" y="5210139"/>
            <a:ext cx="117916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0.15~0.4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4FFE63-B834-436E-A43B-417752B7128E}"/>
              </a:ext>
            </a:extLst>
          </p:cNvPr>
          <p:cNvSpPr txBox="1"/>
          <p:nvPr/>
        </p:nvSpPr>
        <p:spPr>
          <a:xfrm>
            <a:off x="3853897" y="5210138"/>
            <a:ext cx="122405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0.6~0.85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977366-5AD5-4885-805F-00F344761CDA}"/>
              </a:ext>
            </a:extLst>
          </p:cNvPr>
          <p:cNvSpPr txBox="1"/>
          <p:nvPr/>
        </p:nvSpPr>
        <p:spPr>
          <a:xfrm>
            <a:off x="3381331" y="4366633"/>
            <a:ext cx="94513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0F06D6-8219-4CB5-BE8D-7C83CF5566F2}"/>
              </a:ext>
            </a:extLst>
          </p:cNvPr>
          <p:cNvSpPr txBox="1"/>
          <p:nvPr/>
        </p:nvSpPr>
        <p:spPr>
          <a:xfrm>
            <a:off x="5134187" y="3928353"/>
            <a:ext cx="777713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F64D61C-F880-4797-8FC4-C790924A3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Simplified Method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4691746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2164732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2611532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5138546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2164732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4655234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1509C9A-FD12-4F47-A117-3A1BD1CC7253}"/>
              </a:ext>
            </a:extLst>
          </p:cNvPr>
          <p:cNvCxnSpPr/>
          <p:nvPr/>
        </p:nvCxnSpPr>
        <p:spPr>
          <a:xfrm>
            <a:off x="6008914" y="3733803"/>
            <a:ext cx="0" cy="696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2E82B4-DD96-4D3A-AB1B-B333BDE9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8047"/>
            <a:ext cx="6095238" cy="4561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AE56E7-C79D-4328-9043-95ACE803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706"/>
          <a:stretch/>
        </p:blipFill>
        <p:spPr>
          <a:xfrm>
            <a:off x="6095237" y="3084504"/>
            <a:ext cx="5697994" cy="1988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74678" y="4274422"/>
            <a:ext cx="134588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 As</a:t>
            </a:r>
            <a:endParaRPr lang="zh-TW" altLang="en-US" sz="2000" dirty="0" smtClean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0731" y="2105112"/>
            <a:ext cx="235256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6851" y="2838893"/>
            <a:ext cx="11615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As</a:t>
            </a:r>
            <a:endParaRPr lang="zh-TW" altLang="en-US" sz="2000" dirty="0" smtClean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15665" y="2410827"/>
            <a:ext cx="265713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撓曲鋼筋配置示意圖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8D14D-4B57-4284-867D-C1FB2E9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90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C18FE-D4E5-43C3-AB37-5C5D8DE8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24" y="3429000"/>
            <a:ext cx="10236976" cy="1262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703F24-FCF0-4776-A834-950D6A2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24" y="901986"/>
            <a:ext cx="8112507" cy="12629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3DACAA-B7DD-4293-9A54-2AB94709C419}"/>
              </a:ext>
            </a:extLst>
          </p:cNvPr>
          <p:cNvSpPr txBox="1"/>
          <p:nvPr/>
        </p:nvSpPr>
        <p:spPr>
          <a:xfrm>
            <a:off x="839789" y="1348786"/>
            <a:ext cx="1011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BEFORE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91CC88-2D8D-45AB-A1BF-F92C8DD3310D}"/>
              </a:ext>
            </a:extLst>
          </p:cNvPr>
          <p:cNvSpPr txBox="1"/>
          <p:nvPr/>
        </p:nvSpPr>
        <p:spPr>
          <a:xfrm>
            <a:off x="839788" y="3875800"/>
            <a:ext cx="10112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AFTER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141651" y="901986"/>
            <a:ext cx="1312415" cy="1262933"/>
          </a:xfrm>
          <a:prstGeom prst="rect">
            <a:avLst/>
          </a:prstGeom>
          <a:solidFill>
            <a:schemeClr val="accent1">
              <a:alpha val="10196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93550-34C5-4CCD-86AF-C982286A3A0C}"/>
              </a:ext>
            </a:extLst>
          </p:cNvPr>
          <p:cNvSpPr/>
          <p:nvPr/>
        </p:nvSpPr>
        <p:spPr>
          <a:xfrm>
            <a:off x="5282214" y="3392488"/>
            <a:ext cx="2805343" cy="1299445"/>
          </a:xfrm>
          <a:prstGeom prst="rect">
            <a:avLst/>
          </a:prstGeom>
          <a:solidFill>
            <a:srgbClr val="3498DB">
              <a:alpha val="10196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66944" y="5310104"/>
            <a:ext cx="5731762" cy="561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 ASSESSMENT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5637321" y="2461817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32825" y="4720300"/>
            <a:ext cx="32637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6435" y="3038886"/>
            <a:ext cx="11239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91</a:t>
            </a:fld>
            <a:endParaRPr lang="fr-FR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1877" y="581867"/>
          <a:ext cx="3606800" cy="12001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37577">
                  <a:extLst>
                    <a:ext uri="{9D8B030D-6E8A-4147-A177-3AD203B41FA5}">
                      <a16:colId xmlns:a16="http://schemas.microsoft.com/office/drawing/2014/main" val="3306943232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345180815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605913447"/>
                    </a:ext>
                  </a:extLst>
                </a:gridCol>
                <a:gridCol w="468788">
                  <a:extLst>
                    <a:ext uri="{9D8B030D-6E8A-4147-A177-3AD203B41FA5}">
                      <a16:colId xmlns:a16="http://schemas.microsoft.com/office/drawing/2014/main" val="1023852894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40864363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129916315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378392041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長度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595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中央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66601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48491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23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02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8917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2463" y="581867"/>
          <a:ext cx="2349500" cy="12001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4579428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29643009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43353846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40602696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主筋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16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左端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中央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右端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7013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6-#10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1930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3-#10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0863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第一排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0656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上層 第二排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5-#8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7-#8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198648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46021" y="21218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BEFORE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74045" y="212535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AFTER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23191" y="2066282"/>
            <a:ext cx="4572001" cy="4721382"/>
            <a:chOff x="0" y="2136618"/>
            <a:chExt cx="4572001" cy="4721382"/>
          </a:xfrm>
        </p:grpSpPr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99D4E335-3A9A-45FF-AB2D-2911DFBE93E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2136618"/>
            <a:ext cx="4572001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3094085" y="4925085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67%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02392" y="39834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90%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82950" y="361408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98%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708538" y="2066280"/>
            <a:ext cx="4572000" cy="4721382"/>
            <a:chOff x="4572000" y="2136618"/>
            <a:chExt cx="4572000" cy="4721382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D017817E-F8D9-423B-9093-B7A72760CE7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572000" y="2136618"/>
            <a:ext cx="4572000" cy="4721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文字方塊 12"/>
            <p:cNvSpPr txBox="1"/>
            <p:nvPr/>
          </p:nvSpPr>
          <p:spPr>
            <a:xfrm>
              <a:off x="7979105" y="545263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4"/>
                  </a:solidFill>
                </a:rPr>
                <a:t>86%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175411" y="41806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</a:rPr>
                <a:t>93%</a:t>
              </a:r>
              <a:endParaRPr lang="zh-TW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72503" y="44306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94%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5618285" y="125730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39788" y="1951892"/>
            <a:ext cx="10512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RCAD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92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58" y="1203381"/>
            <a:ext cx="7664650" cy="4994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83E1-895A-4F72-9E10-4EC8CA20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618" y="997006"/>
            <a:ext cx="7306056" cy="51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10300</TotalTime>
  <Words>1653</Words>
  <Application>Microsoft Office PowerPoint</Application>
  <PresentationFormat>寬螢幕</PresentationFormat>
  <Paragraphs>675</Paragraphs>
  <Slides>92</Slides>
  <Notes>23</Notes>
  <HiddenSlides>2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92</vt:i4>
      </vt:variant>
    </vt:vector>
  </HeadingPairs>
  <TitlesOfParts>
    <vt:vector size="104" baseType="lpstr">
      <vt:lpstr>等线</vt:lpstr>
      <vt:lpstr>微軟正黑體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536</cp:revision>
  <dcterms:created xsi:type="dcterms:W3CDTF">2015-10-12T10:51:44Z</dcterms:created>
  <dcterms:modified xsi:type="dcterms:W3CDTF">2019-05-18T13:43:01Z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